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9" r:id="rId2"/>
    <p:sldId id="257" r:id="rId3"/>
    <p:sldId id="270" r:id="rId4"/>
    <p:sldId id="260" r:id="rId5"/>
    <p:sldId id="265" r:id="rId6"/>
    <p:sldId id="267" r:id="rId7"/>
    <p:sldId id="268" r:id="rId8"/>
    <p:sldId id="271" r:id="rId9"/>
    <p:sldId id="272" r:id="rId10"/>
    <p:sldId id="273" r:id="rId11"/>
    <p:sldId id="274" r:id="rId12"/>
    <p:sldId id="280" r:id="rId13"/>
    <p:sldId id="275" r:id="rId14"/>
    <p:sldId id="277" r:id="rId15"/>
    <p:sldId id="278" r:id="rId16"/>
    <p:sldId id="281" r:id="rId17"/>
    <p:sldId id="279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30000"/>
    <a:srgbClr val="FFFAC1"/>
    <a:srgbClr val="B2B2FF"/>
    <a:srgbClr val="E5EFE5"/>
    <a:srgbClr val="3333B2"/>
    <a:srgbClr val="006000"/>
    <a:srgbClr val="262686"/>
    <a:srgbClr val="2F427D"/>
    <a:srgbClr val="FFB2B2"/>
    <a:srgbClr val="33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6" autoAdjust="0"/>
    <p:restoredTop sz="92907" autoAdjust="0"/>
  </p:normalViewPr>
  <p:slideViewPr>
    <p:cSldViewPr>
      <p:cViewPr>
        <p:scale>
          <a:sx n="80" d="100"/>
          <a:sy n="80" d="100"/>
        </p:scale>
        <p:origin x="-288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C2ADC-AE84-4669-8593-01BE743D81D6}" type="datetimeFigureOut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25D00-FB22-4480-8EFA-1571AD41045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59632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25D00-FB22-4480-8EFA-1571AD41045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8634361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25D00-FB22-4480-8EFA-1571AD41045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228044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325D00-FB22-4480-8EFA-1571AD41045C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12547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B2B6-1EDA-4B3C-9893-F83EB8BD3BD8}" type="datetime1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92D1-632B-4278-8DD5-16C7BCF767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40148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281D5-6CDC-4EAE-9013-294EEE6A7FED}" type="datetime1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92D1-632B-4278-8DD5-16C7BCF767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8982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D731E-EE79-49C8-AAD0-04BCAB6FE6A6}" type="datetime1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92D1-632B-4278-8DD5-16C7BCF767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04202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31E85-2D8A-44EB-9627-A8682E04CF30}" type="datetime1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92D1-632B-4278-8DD5-16C7BCF767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9719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8D58-199E-47B1-84F0-27B4B89FF3C3}" type="datetime1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92D1-632B-4278-8DD5-16C7BCF767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4757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8B74-B0A2-4D0F-BC80-F53014F248C4}" type="datetime1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92D1-632B-4278-8DD5-16C7BCF767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3666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B424A-C86F-442B-AA70-02734DA567F4}" type="datetime1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92D1-632B-4278-8DD5-16C7BCF767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32529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4C5FB-690E-49BD-B413-13B9E18F5EF5}" type="datetime1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92D1-632B-4278-8DD5-16C7BCF767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1089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DFE35-4944-4EC1-A6EE-88FA1B71CFFE}" type="datetime1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92D1-632B-4278-8DD5-16C7BCF767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8924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559C-696D-4092-A423-BB747C848DEA}" type="datetime1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92D1-632B-4278-8DD5-16C7BCF767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2945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3CE2D-5FBE-4D9D-8C41-AE0F2C7C867B}" type="datetime1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A92D1-632B-4278-8DD5-16C7BCF767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3213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8CB9-F37C-4E74-89C2-28BF6C3E494D}" type="datetime1">
              <a:rPr lang="zh-CN" altLang="en-US" smtClean="0"/>
              <a:pPr/>
              <a:t>2015/6/9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A92D1-632B-4278-8DD5-16C7BCF7675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2078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4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emf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png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image" Target="../media/image15.emf"/><Relationship Id="rId5" Type="http://schemas.openxmlformats.org/officeDocument/2006/relationships/image" Target="../media/image8.png"/><Relationship Id="rId15" Type="http://schemas.openxmlformats.org/officeDocument/2006/relationships/image" Target="../media/image19.png"/><Relationship Id="rId10" Type="http://schemas.openxmlformats.org/officeDocument/2006/relationships/image" Target="../media/image14.emf"/><Relationship Id="rId4" Type="http://schemas.openxmlformats.org/officeDocument/2006/relationships/image" Target="../media/image9.emf"/><Relationship Id="rId9" Type="http://schemas.openxmlformats.org/officeDocument/2006/relationships/image" Target="../media/image13.emf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矩形 131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矩形 132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矩形 133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矩形 134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TextBox 135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Two-way</a:t>
            </a:r>
            <a:endParaRPr lang="zh-CN" altLang="en-US" dirty="0"/>
          </a:p>
        </p:txBody>
      </p:sp>
      <p:sp>
        <p:nvSpPr>
          <p:cNvPr id="139" name="TextBox 138"/>
          <p:cNvSpPr txBox="1"/>
          <p:nvPr/>
        </p:nvSpPr>
        <p:spPr>
          <a:xfrm>
            <a:off x="6699988" y="6568182"/>
            <a:ext cx="1728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960705" y="6562448"/>
            <a:ext cx="2133600" cy="365125"/>
          </a:xfrm>
        </p:spPr>
        <p:txBody>
          <a:bodyPr/>
          <a:lstStyle/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1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76866" y="3232232"/>
            <a:ext cx="50245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Is there a promising way? </a:t>
            </a:r>
            <a:endParaRPr lang="zh-CN" altLang="en-US" sz="3200" b="1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728699" y="760859"/>
            <a:ext cx="7920880" cy="1656184"/>
          </a:xfrm>
          <a:prstGeom prst="roundRect">
            <a:avLst>
              <a:gd name="adj" fmla="val 86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88900" dir="4440000" sx="101000" sy="101000" algn="tl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Unicode MS" pitchFamily="34" charset="-122"/>
            </a:endParaRPr>
          </a:p>
        </p:txBody>
      </p:sp>
      <p:sp>
        <p:nvSpPr>
          <p:cNvPr id="15" name="标题 1"/>
          <p:cNvSpPr txBox="1">
            <a:spLocks/>
          </p:cNvSpPr>
          <p:nvPr/>
        </p:nvSpPr>
        <p:spPr>
          <a:xfrm>
            <a:off x="404663" y="764704"/>
            <a:ext cx="8568952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400" b="1" cap="all" dirty="0" smtClean="0">
                <a:solidFill>
                  <a:srgbClr val="A3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Energy Efficient relay Antenna selection </a:t>
            </a:r>
          </a:p>
          <a:p>
            <a:r>
              <a:rPr lang="en-US" altLang="zh-CN" sz="2400" b="1" cap="all" dirty="0" smtClean="0">
                <a:solidFill>
                  <a:srgbClr val="A3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For AF MIMO Two-way relay channels</a:t>
            </a:r>
          </a:p>
          <a:p>
            <a:endParaRPr lang="zh-CN" altLang="en-US" sz="2400" b="1" cap="all" dirty="0">
              <a:solidFill>
                <a:srgbClr val="A3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27362" y="287198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err="1" smtClean="0">
                <a:latin typeface="Times New Roman" pitchFamily="18" charset="0"/>
                <a:cs typeface="Times New Roman" pitchFamily="18" charset="0"/>
              </a:rPr>
              <a:t>Xingyu</a:t>
            </a:r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 Zhou</a:t>
            </a:r>
            <a:endParaRPr lang="zh-CN" alt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62053" y="286290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Bo </a:t>
            </a:r>
            <a:r>
              <a:rPr lang="en-US" altLang="zh-CN" b="1" i="1" dirty="0" err="1" smtClean="0">
                <a:latin typeface="Times New Roman" pitchFamily="18" charset="0"/>
                <a:cs typeface="Times New Roman" pitchFamily="18" charset="0"/>
              </a:rPr>
              <a:t>Bai</a:t>
            </a:r>
            <a:endParaRPr lang="zh-CN" alt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0969" y="2871552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latin typeface="Times New Roman" pitchFamily="18" charset="0"/>
                <a:cs typeface="Times New Roman" pitchFamily="18" charset="0"/>
              </a:rPr>
              <a:t>Wei Chen</a:t>
            </a:r>
            <a:endParaRPr lang="zh-CN" alt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1387" y="3535875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Tsinghua National Laboratory for Information Science 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and Technology </a:t>
            </a:r>
            <a:r>
              <a:rPr lang="en-US" altLang="zh-CN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(</a:t>
            </a:r>
            <a:r>
              <a:rPr lang="en-US" altLang="zh-CN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TNList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)</a:t>
            </a:r>
            <a:endParaRPr lang="en-US" altLang="zh-CN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pPr algn="ctr"/>
            <a:r>
              <a:rPr lang="en-US" altLang="zh-CN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Department of Electronic </a:t>
            </a:r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Engineering</a:t>
            </a:r>
          </a:p>
          <a:p>
            <a:pPr algn="ctr"/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Tsinghua </a:t>
            </a:r>
            <a:r>
              <a:rPr lang="en-US" altLang="zh-CN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University</a:t>
            </a:r>
            <a:endParaRPr lang="zh-CN" alt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4869159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3333B2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IEEE International Communications Conference 2015</a:t>
            </a:r>
            <a:endParaRPr lang="zh-CN" altLang="en-US" sz="2400" b="1" dirty="0">
              <a:solidFill>
                <a:srgbClr val="3333B2"/>
              </a:solidFill>
              <a:latin typeface="+mj-lt"/>
              <a:ea typeface="Arial Unicode MS" pitchFamily="34" charset="-122"/>
              <a:cs typeface="Arial Unicode MS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48193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347"/>
    </mc:Choice>
    <mc:Fallback>
      <p:transition spd="slow" advTm="134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0" y="-117140"/>
            <a:ext cx="111247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A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ntenna</a:t>
            </a:r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s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election</a:t>
            </a:r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p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rocess</a:t>
            </a:r>
            <a:endParaRPr lang="zh-CN" altLang="en-US" sz="3200" b="1" cap="all" dirty="0">
              <a:solidFill>
                <a:srgbClr val="CC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83076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15" name="灯片编号占位符 7"/>
          <p:cNvSpPr txBox="1">
            <a:spLocks/>
          </p:cNvSpPr>
          <p:nvPr/>
        </p:nvSpPr>
        <p:spPr>
          <a:xfrm>
            <a:off x="6705064" y="6559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10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77542" y="1011002"/>
            <a:ext cx="8661121" cy="3479440"/>
            <a:chOff x="731395" y="4666119"/>
            <a:chExt cx="6975590" cy="1541785"/>
          </a:xfrm>
          <a:effectLst>
            <a:outerShdw blurRad="50800" dist="38100" dir="2700000" sx="101000" sy="101000" algn="tl" rotWithShape="0">
              <a:prstClr val="black">
                <a:alpha val="24000"/>
              </a:prstClr>
            </a:outerShdw>
          </a:effectLst>
        </p:grpSpPr>
        <p:sp>
          <p:nvSpPr>
            <p:cNvPr id="17" name="圆角矩形 16"/>
            <p:cNvSpPr/>
            <p:nvPr/>
          </p:nvSpPr>
          <p:spPr>
            <a:xfrm>
              <a:off x="743221" y="4666119"/>
              <a:ext cx="6961837" cy="1541785"/>
            </a:xfrm>
            <a:prstGeom prst="roundRect">
              <a:avLst>
                <a:gd name="adj" fmla="val 8636"/>
              </a:avLst>
            </a:prstGeom>
            <a:solidFill>
              <a:srgbClr val="2626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18" name="同侧圆角矩形 17"/>
            <p:cNvSpPr/>
            <p:nvPr/>
          </p:nvSpPr>
          <p:spPr>
            <a:xfrm rot="10800000">
              <a:off x="731395" y="4907966"/>
              <a:ext cx="6975590" cy="1299937"/>
            </a:xfrm>
            <a:prstGeom prst="round2SameRect">
              <a:avLst>
                <a:gd name="adj1" fmla="val 11394"/>
                <a:gd name="adj2" fmla="val 0"/>
              </a:avLst>
            </a:prstGeom>
            <a:solidFill>
              <a:srgbClr val="E9E9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23352" y="1041326"/>
            <a:ext cx="425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Theorem 1</a:t>
            </a:r>
            <a:endParaRPr lang="zh-CN" altLang="en-US" sz="2400" b="1" dirty="0">
              <a:solidFill>
                <a:schemeClr val="bg1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4029" y="1575011"/>
            <a:ext cx="8918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With the </a:t>
            </a:r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relay antenna selection and given transmission power, the EE of AF MIMO TWRC</a:t>
            </a:r>
          </a:p>
          <a:p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u</a:t>
            </a:r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nder the holistic power model is given by the following iterative equation:</a:t>
            </a:r>
            <a:endParaRPr lang="zh-CN" altLang="en-US" b="1" i="1" dirty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9494" y="2712622"/>
            <a:ext cx="8918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where</a:t>
            </a:r>
            <a:endParaRPr lang="zh-CN" altLang="en-US" b="1" i="1" dirty="0"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237361" y="4611852"/>
            <a:ext cx="8626508" cy="1898109"/>
            <a:chOff x="219155" y="3715020"/>
            <a:chExt cx="5648683" cy="2653945"/>
          </a:xfrm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grpSpPr>
        <p:sp>
          <p:nvSpPr>
            <p:cNvPr id="29" name="圆角矩形 28"/>
            <p:cNvSpPr/>
            <p:nvPr/>
          </p:nvSpPr>
          <p:spPr>
            <a:xfrm>
              <a:off x="230293" y="3720642"/>
              <a:ext cx="5637545" cy="2648323"/>
            </a:xfrm>
            <a:prstGeom prst="roundRect">
              <a:avLst>
                <a:gd name="adj" fmla="val 8636"/>
              </a:avLst>
            </a:prstGeom>
            <a:solidFill>
              <a:srgbClr val="0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30" name="同侧圆角矩形 29"/>
            <p:cNvSpPr/>
            <p:nvPr/>
          </p:nvSpPr>
          <p:spPr>
            <a:xfrm rot="10800000">
              <a:off x="219155" y="4287397"/>
              <a:ext cx="5648683" cy="2081566"/>
            </a:xfrm>
            <a:prstGeom prst="round2SameRect">
              <a:avLst>
                <a:gd name="adj1" fmla="val 11394"/>
                <a:gd name="adj2" fmla="val 0"/>
              </a:avLst>
            </a:prstGeom>
            <a:solidFill>
              <a:srgbClr val="E5E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7531" y="3715020"/>
              <a:ext cx="4257974" cy="6455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a typeface="Arial Unicode MS" pitchFamily="34" charset="-122"/>
                  <a:cs typeface="Arial Unicode MS" pitchFamily="34" charset="-122"/>
                </a:rPr>
                <a:t>Main Idea of AS</a:t>
              </a:r>
              <a:endParaRPr lang="zh-CN" altLang="en-US" sz="2400" b="1" dirty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89494" y="5091281"/>
            <a:ext cx="849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sz="2000" b="1" dirty="0" smtClean="0">
                <a:cs typeface="Times New Roman" pitchFamily="18" charset="0"/>
              </a:rPr>
              <a:t>At each step, select the </a:t>
            </a:r>
            <a:r>
              <a:rPr lang="en-US" altLang="zh-CN" sz="2000" b="1" dirty="0" smtClean="0">
                <a:cs typeface="Times New Roman" pitchFamily="18" charset="0"/>
              </a:rPr>
              <a:t>antenna pair at the relay          </a:t>
            </a:r>
            <a:r>
              <a:rPr lang="en-US" altLang="zh-CN" sz="2000" b="1" dirty="0" smtClean="0">
                <a:cs typeface="Times New Roman" pitchFamily="18" charset="0"/>
              </a:rPr>
              <a:t>that brings the largest contribution to the energy efficiency.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11876" y="5799167"/>
            <a:ext cx="849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sz="2000" b="1" dirty="0" smtClean="0">
                <a:cs typeface="Times New Roman" pitchFamily="18" charset="0"/>
              </a:rPr>
              <a:t>It can be equivalent to this problem :</a:t>
            </a:r>
          </a:p>
        </p:txBody>
      </p:sp>
      <p:sp>
        <p:nvSpPr>
          <p:cNvPr id="37" name="圆角矩形 36"/>
          <p:cNvSpPr/>
          <p:nvPr/>
        </p:nvSpPr>
        <p:spPr>
          <a:xfrm>
            <a:off x="4369112" y="2571920"/>
            <a:ext cx="424427" cy="281404"/>
          </a:xfrm>
          <a:prstGeom prst="roundRect">
            <a:avLst/>
          </a:prstGeom>
          <a:solidFill>
            <a:srgbClr val="B2B2FF"/>
          </a:solidFill>
          <a:ln>
            <a:noFill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弧形 37"/>
          <p:cNvSpPr/>
          <p:nvPr/>
        </p:nvSpPr>
        <p:spPr>
          <a:xfrm rot="16200000" flipV="1">
            <a:off x="3513286" y="2224830"/>
            <a:ext cx="507351" cy="694178"/>
          </a:xfrm>
          <a:prstGeom prst="arc">
            <a:avLst>
              <a:gd name="adj1" fmla="val 16200000"/>
              <a:gd name="adj2" fmla="val 19243271"/>
            </a:avLst>
          </a:prstGeom>
          <a:ln w="381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圆角矩形 38"/>
          <p:cNvSpPr/>
          <p:nvPr/>
        </p:nvSpPr>
        <p:spPr>
          <a:xfrm>
            <a:off x="1648532" y="2178513"/>
            <a:ext cx="2203388" cy="330818"/>
          </a:xfrm>
          <a:prstGeom prst="roundRect">
            <a:avLst/>
          </a:prstGeom>
          <a:solidFill>
            <a:srgbClr val="B2B2FF"/>
          </a:solidFill>
          <a:ln>
            <a:noFill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1653580" y="2204864"/>
            <a:ext cx="2987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cs typeface="Times New Roman" pitchFamily="18" charset="0"/>
              </a:rPr>
              <a:t>e</a:t>
            </a:r>
            <a:r>
              <a:rPr lang="en-US" altLang="zh-CN" dirty="0" smtClean="0">
                <a:cs typeface="Times New Roman" pitchFamily="18" charset="0"/>
              </a:rPr>
              <a:t>ffect of circuit power</a:t>
            </a:r>
          </a:p>
        </p:txBody>
      </p:sp>
      <p:sp>
        <p:nvSpPr>
          <p:cNvPr id="43" name="弧形 42"/>
          <p:cNvSpPr/>
          <p:nvPr/>
        </p:nvSpPr>
        <p:spPr>
          <a:xfrm rot="6561146">
            <a:off x="5099581" y="2152069"/>
            <a:ext cx="507351" cy="634825"/>
          </a:xfrm>
          <a:prstGeom prst="arc">
            <a:avLst>
              <a:gd name="adj1" fmla="val 15602153"/>
              <a:gd name="adj2" fmla="val 19274661"/>
            </a:avLst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43"/>
          <p:cNvSpPr/>
          <p:nvPr/>
        </p:nvSpPr>
        <p:spPr>
          <a:xfrm>
            <a:off x="4733122" y="2142140"/>
            <a:ext cx="4073242" cy="376162"/>
          </a:xfrm>
          <a:prstGeom prst="roundRect">
            <a:avLst/>
          </a:prstGeom>
          <a:solidFill>
            <a:srgbClr val="FFFAC1"/>
          </a:solidFill>
          <a:ln>
            <a:noFill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4684547" y="2157393"/>
            <a:ext cx="4622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cs typeface="Times New Roman" pitchFamily="18" charset="0"/>
              </a:rPr>
              <a:t>EE increment when   </a:t>
            </a:r>
            <a:r>
              <a:rPr lang="en-US" altLang="zh-CN" dirty="0" smtClean="0">
                <a:cs typeface="Times New Roman" pitchFamily="18" charset="0"/>
              </a:rPr>
              <a:t>    is </a:t>
            </a:r>
            <a:r>
              <a:rPr lang="en-US" altLang="zh-CN" dirty="0" smtClean="0">
                <a:cs typeface="Times New Roman" pitchFamily="18" charset="0"/>
              </a:rPr>
              <a:t>selected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Two-way</a:t>
            </a:r>
            <a:endParaRPr lang="zh-CN" alt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564905"/>
            <a:ext cx="3528392" cy="36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588224" y="2257822"/>
          <a:ext cx="317500" cy="203200"/>
        </p:xfrm>
        <a:graphic>
          <a:graphicData uri="http://schemas.openxmlformats.org/presentationml/2006/ole">
            <p:oleObj spid="_x0000_s2051" name="Equation" r:id="rId4" imgW="317160" imgH="203040" progId="Equation.DSMT4">
              <p:embed/>
            </p:oleObj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212976"/>
            <a:ext cx="41433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8024" y="3212976"/>
            <a:ext cx="3248025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5849094" y="5176242"/>
          <a:ext cx="450050" cy="288032"/>
        </p:xfrm>
        <a:graphic>
          <a:graphicData uri="http://schemas.openxmlformats.org/presentationml/2006/ole">
            <p:oleObj spid="_x0000_s2055" name="Equation" r:id="rId7" imgW="317160" imgH="203040" progId="Equation.DSMT4">
              <p:embed/>
            </p:oleObj>
          </a:graphicData>
        </a:graphic>
      </p:graphicFrame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016" y="5589240"/>
            <a:ext cx="41052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44686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0" y="-117140"/>
            <a:ext cx="77718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Power Adaptation</a:t>
            </a:r>
            <a:endParaRPr lang="zh-CN" altLang="en-US" sz="3200" b="1" cap="all" dirty="0">
              <a:solidFill>
                <a:srgbClr val="CC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83076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15" name="灯片编号占位符 7"/>
          <p:cNvSpPr txBox="1">
            <a:spLocks/>
          </p:cNvSpPr>
          <p:nvPr/>
        </p:nvSpPr>
        <p:spPr>
          <a:xfrm>
            <a:off x="6705064" y="6559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11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3169" y="1087421"/>
            <a:ext cx="6502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Main Idea of PA</a:t>
            </a:r>
            <a:endParaRPr lang="zh-CN" altLang="en-US" sz="2400" b="1" dirty="0">
              <a:solidFill>
                <a:schemeClr val="bg1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1520" y="5011270"/>
            <a:ext cx="6502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Remark</a:t>
            </a:r>
            <a:endParaRPr lang="zh-CN" altLang="en-US" sz="2400" b="1" dirty="0">
              <a:solidFill>
                <a:schemeClr val="bg1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Two-way</a:t>
            </a:r>
            <a:endParaRPr lang="zh-CN" altLang="en-US" dirty="0"/>
          </a:p>
        </p:txBody>
      </p:sp>
      <p:grpSp>
        <p:nvGrpSpPr>
          <p:cNvPr id="38" name="组合 37"/>
          <p:cNvGrpSpPr/>
          <p:nvPr/>
        </p:nvGrpSpPr>
        <p:grpSpPr>
          <a:xfrm>
            <a:off x="153792" y="951627"/>
            <a:ext cx="8661121" cy="3197453"/>
            <a:chOff x="731395" y="4666119"/>
            <a:chExt cx="6975590" cy="1541785"/>
          </a:xfrm>
          <a:effectLst>
            <a:outerShdw blurRad="50800" dist="38100" dir="2700000" sx="101000" sy="101000" algn="tl" rotWithShape="0">
              <a:prstClr val="black">
                <a:alpha val="24000"/>
              </a:prstClr>
            </a:outerShdw>
          </a:effectLst>
        </p:grpSpPr>
        <p:sp>
          <p:nvSpPr>
            <p:cNvPr id="39" name="圆角矩形 38"/>
            <p:cNvSpPr/>
            <p:nvPr/>
          </p:nvSpPr>
          <p:spPr>
            <a:xfrm>
              <a:off x="743221" y="4666119"/>
              <a:ext cx="6961837" cy="1541785"/>
            </a:xfrm>
            <a:prstGeom prst="roundRect">
              <a:avLst>
                <a:gd name="adj" fmla="val 8636"/>
              </a:avLst>
            </a:prstGeom>
            <a:solidFill>
              <a:srgbClr val="2626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40" name="同侧圆角矩形 39"/>
            <p:cNvSpPr/>
            <p:nvPr/>
          </p:nvSpPr>
          <p:spPr>
            <a:xfrm rot="10800000">
              <a:off x="731395" y="4907966"/>
              <a:ext cx="6975590" cy="1299937"/>
            </a:xfrm>
            <a:prstGeom prst="round2SameRect">
              <a:avLst>
                <a:gd name="adj1" fmla="val 11394"/>
                <a:gd name="adj2" fmla="val 0"/>
              </a:avLst>
            </a:prstGeom>
            <a:solidFill>
              <a:srgbClr val="E9E9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23352" y="993826"/>
            <a:ext cx="4257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Proposition</a:t>
            </a:r>
            <a:r>
              <a:rPr lang="en-US" altLang="zh-CN" sz="2400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sz="2400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1</a:t>
            </a:r>
            <a:endParaRPr lang="zh-CN" altLang="en-US" sz="2400" b="1" dirty="0">
              <a:solidFill>
                <a:schemeClr val="bg1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74029" y="1575011"/>
            <a:ext cx="891818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An optimization problem                                  is pseudo</a:t>
            </a:r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-concave when            is concave and</a:t>
            </a:r>
          </a:p>
          <a:p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        is convex. It can be related to the following parametric problem</a:t>
            </a:r>
          </a:p>
          <a:p>
            <a:endParaRPr lang="en-US" altLang="zh-CN" b="1" i="1" dirty="0" smtClean="0"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b="1" i="1" dirty="0" smtClean="0"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b="1" i="1" dirty="0" smtClean="0"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The maximum value can be achieved                      if and only if         and          satisfy </a:t>
            </a:r>
          </a:p>
          <a:p>
            <a:endParaRPr lang="en-US" altLang="zh-CN" b="1" i="1" dirty="0" smtClean="0"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 </a:t>
            </a:r>
          </a:p>
          <a:p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The root can be efficiently found by the </a:t>
            </a:r>
            <a:r>
              <a:rPr lang="en-US" altLang="zh-CN" b="1" i="1" dirty="0" err="1" smtClean="0">
                <a:ea typeface="Arial Unicode MS" pitchFamily="34" charset="-122"/>
                <a:cs typeface="Arial Unicode MS" pitchFamily="34" charset="-122"/>
              </a:rPr>
              <a:t>Dinkelbach</a:t>
            </a:r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 method.</a:t>
            </a:r>
          </a:p>
          <a:p>
            <a:endParaRPr lang="en-US" altLang="zh-CN" b="1" i="1" dirty="0" smtClean="0">
              <a:ea typeface="Arial Unicode MS" pitchFamily="34" charset="-122"/>
              <a:cs typeface="Arial Unicode MS" pitchFamily="34" charset="-122"/>
            </a:endParaRPr>
          </a:p>
          <a:p>
            <a:endParaRPr lang="en-US" altLang="zh-CN" b="1" i="1" dirty="0" smtClean="0"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 </a:t>
            </a:r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         </a:t>
            </a:r>
          </a:p>
          <a:p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 </a:t>
            </a:r>
          </a:p>
          <a:p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         </a:t>
            </a:r>
          </a:p>
          <a:p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  </a:t>
            </a:r>
            <a:r>
              <a:rPr lang="en-US" altLang="zh-CN" b="1" i="1" dirty="0" smtClean="0">
                <a:ea typeface="Arial Unicode MS" pitchFamily="34" charset="-122"/>
                <a:cs typeface="Arial Unicode MS" pitchFamily="34" charset="-122"/>
              </a:rPr>
              <a:t> </a:t>
            </a:r>
            <a:endParaRPr lang="zh-CN" altLang="en-US" b="1" i="1" dirty="0">
              <a:ea typeface="Arial Unicode MS" pitchFamily="34" charset="-122"/>
              <a:cs typeface="Arial Unicode MS" pitchFamily="34" charset="-122"/>
            </a:endParaRP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20888"/>
            <a:ext cx="30003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00178" y="2964117"/>
            <a:ext cx="9715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0441" y="3033335"/>
            <a:ext cx="2476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14245" y="3044452"/>
            <a:ext cx="314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3429000"/>
            <a:ext cx="3133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3429000"/>
            <a:ext cx="1609725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39873" y="1628800"/>
            <a:ext cx="4953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0895" y="1904957"/>
            <a:ext cx="466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85052" y="1616925"/>
            <a:ext cx="13430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128077" y="1640675"/>
            <a:ext cx="27622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4" name="组合 53"/>
          <p:cNvGrpSpPr/>
          <p:nvPr/>
        </p:nvGrpSpPr>
        <p:grpSpPr>
          <a:xfrm>
            <a:off x="237361" y="4611852"/>
            <a:ext cx="8626508" cy="1898109"/>
            <a:chOff x="219155" y="3715020"/>
            <a:chExt cx="5648683" cy="2653945"/>
          </a:xfrm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grpSpPr>
        <p:sp>
          <p:nvSpPr>
            <p:cNvPr id="55" name="圆角矩形 54"/>
            <p:cNvSpPr/>
            <p:nvPr/>
          </p:nvSpPr>
          <p:spPr>
            <a:xfrm>
              <a:off x="230293" y="3720642"/>
              <a:ext cx="5637545" cy="2648323"/>
            </a:xfrm>
            <a:prstGeom prst="roundRect">
              <a:avLst>
                <a:gd name="adj" fmla="val 8636"/>
              </a:avLst>
            </a:prstGeom>
            <a:solidFill>
              <a:srgbClr val="0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56" name="同侧圆角矩形 55"/>
            <p:cNvSpPr/>
            <p:nvPr/>
          </p:nvSpPr>
          <p:spPr>
            <a:xfrm rot="10800000">
              <a:off x="219155" y="4287397"/>
              <a:ext cx="5648683" cy="2081566"/>
            </a:xfrm>
            <a:prstGeom prst="round2SameRect">
              <a:avLst>
                <a:gd name="adj1" fmla="val 11394"/>
                <a:gd name="adj2" fmla="val 0"/>
              </a:avLst>
            </a:prstGeom>
            <a:solidFill>
              <a:srgbClr val="E5E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87531" y="3715020"/>
              <a:ext cx="4257974" cy="6455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dirty="0" smtClean="0">
                  <a:solidFill>
                    <a:schemeClr val="bg1"/>
                  </a:solidFill>
                  <a:ea typeface="Arial Unicode MS" pitchFamily="34" charset="-122"/>
                  <a:cs typeface="Arial Unicode MS" pitchFamily="34" charset="-122"/>
                </a:rPr>
                <a:t>Main Idea of </a:t>
              </a:r>
              <a:r>
                <a:rPr lang="en-US" altLang="zh-CN" sz="2400" b="1" dirty="0" smtClean="0">
                  <a:solidFill>
                    <a:schemeClr val="bg1"/>
                  </a:solidFill>
                  <a:ea typeface="Arial Unicode MS" pitchFamily="34" charset="-122"/>
                  <a:cs typeface="Arial Unicode MS" pitchFamily="34" charset="-122"/>
                </a:rPr>
                <a:t>Power Adaptation</a:t>
              </a:r>
              <a:endParaRPr lang="zh-CN" altLang="en-US" sz="2400" b="1" dirty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289494" y="5091281"/>
            <a:ext cx="849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sz="2000" b="1" dirty="0" smtClean="0">
                <a:cs typeface="Times New Roman" pitchFamily="18" charset="0"/>
              </a:rPr>
              <a:t>Transform a non-convex optimization problem into parametric convex optimization problem</a:t>
            </a:r>
            <a:endParaRPr lang="en-US" altLang="zh-CN" sz="2000" b="1" dirty="0" smtClean="0"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1876" y="5799167"/>
            <a:ext cx="849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sz="2000" b="1" dirty="0" smtClean="0">
                <a:cs typeface="Times New Roman" pitchFamily="18" charset="0"/>
              </a:rPr>
              <a:t>It can be </a:t>
            </a:r>
            <a:r>
              <a:rPr lang="en-US" altLang="zh-CN" sz="2000" b="1" dirty="0" smtClean="0">
                <a:cs typeface="Times New Roman" pitchFamily="18" charset="0"/>
              </a:rPr>
              <a:t>solved with a </a:t>
            </a:r>
            <a:r>
              <a:rPr lang="en-US" altLang="zh-CN" sz="2000" b="1" dirty="0" err="1" smtClean="0">
                <a:cs typeface="Times New Roman" pitchFamily="18" charset="0"/>
              </a:rPr>
              <a:t>superlinear</a:t>
            </a:r>
            <a:r>
              <a:rPr lang="en-US" altLang="zh-CN" sz="2000" b="1" dirty="0" smtClean="0">
                <a:cs typeface="Times New Roman" pitchFamily="18" charset="0"/>
              </a:rPr>
              <a:t> convergence rate. </a:t>
            </a:r>
            <a:endParaRPr lang="en-US" altLang="zh-CN" sz="2000" b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891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solidFill>
                  <a:schemeClr val="bg1">
                    <a:lumMod val="85000"/>
                  </a:schemeClr>
                </a:solidFill>
                <a:ea typeface="Arial Unicode MS" pitchFamily="34" charset="-122"/>
                <a:cs typeface="Arial Unicode MS" pitchFamily="34" charset="-122"/>
              </a:rPr>
              <a:t>Background &amp; Problem Formulation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solidFill>
                  <a:schemeClr val="bg1">
                    <a:lumMod val="85000"/>
                  </a:schemeClr>
                </a:solidFill>
                <a:ea typeface="Arial Unicode MS" pitchFamily="34" charset="-122"/>
                <a:cs typeface="Arial Unicode MS" pitchFamily="34" charset="-122"/>
              </a:rPr>
              <a:t>An iterative approach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ea typeface="Arial Unicode MS" pitchFamily="34" charset="-122"/>
                <a:cs typeface="Arial Unicode MS" pitchFamily="34" charset="-122"/>
              </a:rPr>
              <a:t>Simulation results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solidFill>
                  <a:schemeClr val="bg1">
                    <a:lumMod val="85000"/>
                  </a:schemeClr>
                </a:solidFill>
                <a:ea typeface="Arial Unicode MS" pitchFamily="34" charset="-122"/>
                <a:cs typeface="Arial Unicode MS" pitchFamily="34" charset="-122"/>
              </a:rPr>
              <a:t>Conclusions</a:t>
            </a:r>
            <a:endParaRPr lang="zh-CN" altLang="en-US" sz="2400" b="1" dirty="0">
              <a:solidFill>
                <a:schemeClr val="bg1">
                  <a:lumMod val="85000"/>
                </a:schemeClr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0" y="-117140"/>
            <a:ext cx="6084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O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utline</a:t>
            </a:r>
            <a:endParaRPr lang="zh-CN" altLang="en-US" sz="3200" b="1" cap="all" dirty="0">
              <a:solidFill>
                <a:srgbClr val="CC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83076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15" name="灯片编号占位符 7"/>
          <p:cNvSpPr txBox="1">
            <a:spLocks/>
          </p:cNvSpPr>
          <p:nvPr/>
        </p:nvSpPr>
        <p:spPr>
          <a:xfrm>
            <a:off x="6705064" y="6559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12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Two-way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44487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463" y="881063"/>
            <a:ext cx="6315075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0" y="-117140"/>
            <a:ext cx="6084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S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imulation </a:t>
            </a:r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r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esults </a:t>
            </a:r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(1/3)</a:t>
            </a:r>
            <a:endParaRPr lang="zh-CN" altLang="en-US" sz="3200" b="1" cap="all" dirty="0">
              <a:solidFill>
                <a:srgbClr val="CC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83076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15" name="灯片编号占位符 7"/>
          <p:cNvSpPr txBox="1">
            <a:spLocks/>
          </p:cNvSpPr>
          <p:nvPr/>
        </p:nvSpPr>
        <p:spPr>
          <a:xfrm>
            <a:off x="6705064" y="6559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13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36906" y="5912897"/>
            <a:ext cx="849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A30000"/>
                </a:solidFill>
                <a:cs typeface="Times New Roman" pitchFamily="18" charset="0"/>
              </a:rPr>
              <a:t>Figure: </a:t>
            </a:r>
            <a:r>
              <a:rPr lang="en-US" altLang="zh-CN" sz="2000" b="1" dirty="0" smtClean="0">
                <a:cs typeface="Times New Roman" pitchFamily="18" charset="0"/>
              </a:rPr>
              <a:t>Energy efficiency VS. the transmission distance </a:t>
            </a:r>
          </a:p>
        </p:txBody>
      </p:sp>
      <p:sp>
        <p:nvSpPr>
          <p:cNvPr id="4" name="圆角矩形 3"/>
          <p:cNvSpPr/>
          <p:nvPr/>
        </p:nvSpPr>
        <p:spPr>
          <a:xfrm>
            <a:off x="5725916" y="2488459"/>
            <a:ext cx="1798411" cy="47501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5759737" y="2488459"/>
            <a:ext cx="849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A30000"/>
                </a:solidFill>
                <a:cs typeface="Times New Roman" pitchFamily="18" charset="0"/>
              </a:rPr>
              <a:t>Near-optimal</a:t>
            </a:r>
            <a:r>
              <a:rPr lang="en-US" altLang="zh-CN" sz="2400" dirty="0" smtClean="0">
                <a:cs typeface="Times New Roman" pitchFamily="18" charset="0"/>
              </a:rPr>
              <a:t> </a:t>
            </a:r>
          </a:p>
        </p:txBody>
      </p:sp>
      <p:cxnSp>
        <p:nvCxnSpPr>
          <p:cNvPr id="19" name="直接箭头连接符 18"/>
          <p:cNvCxnSpPr/>
          <p:nvPr/>
        </p:nvCxnSpPr>
        <p:spPr>
          <a:xfrm flipH="1">
            <a:off x="6084168" y="3010120"/>
            <a:ext cx="252028" cy="9949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 flipV="1">
            <a:off x="3635896" y="2996952"/>
            <a:ext cx="0" cy="123023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组合 26"/>
          <p:cNvGrpSpPr/>
          <p:nvPr/>
        </p:nvGrpSpPr>
        <p:grpSpPr>
          <a:xfrm>
            <a:off x="2051720" y="4653136"/>
            <a:ext cx="2248321" cy="475016"/>
            <a:chOff x="7345589" y="3514430"/>
            <a:chExt cx="1907183" cy="475016"/>
          </a:xfrm>
        </p:grpSpPr>
        <p:sp>
          <p:nvSpPr>
            <p:cNvPr id="30" name="圆角矩形 29"/>
            <p:cNvSpPr/>
            <p:nvPr/>
          </p:nvSpPr>
          <p:spPr>
            <a:xfrm>
              <a:off x="7345589" y="3514430"/>
              <a:ext cx="1798411" cy="47501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59224" y="3515777"/>
              <a:ext cx="18935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solidFill>
                    <a:srgbClr val="A30000"/>
                  </a:solidFill>
                  <a:cs typeface="Times New Roman" pitchFamily="18" charset="0"/>
                </a:rPr>
                <a:t>Significant Gain 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Two-way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93120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0" y="-117140"/>
            <a:ext cx="6084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S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imulation </a:t>
            </a:r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r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esults </a:t>
            </a:r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(2/3)</a:t>
            </a:r>
            <a:endParaRPr lang="zh-CN" altLang="en-US" sz="3200" b="1" cap="all" dirty="0">
              <a:solidFill>
                <a:srgbClr val="CC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83076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15" name="灯片编号占位符 7"/>
          <p:cNvSpPr txBox="1">
            <a:spLocks/>
          </p:cNvSpPr>
          <p:nvPr/>
        </p:nvSpPr>
        <p:spPr>
          <a:xfrm>
            <a:off x="6705064" y="6559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14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9592" y="5804097"/>
            <a:ext cx="849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A30000"/>
                </a:solidFill>
                <a:cs typeface="Times New Roman" pitchFamily="18" charset="0"/>
              </a:rPr>
              <a:t>Figure: </a:t>
            </a:r>
            <a:r>
              <a:rPr lang="en-US" altLang="zh-CN" sz="2000" b="1" dirty="0" smtClean="0">
                <a:cs typeface="Times New Roman" pitchFamily="18" charset="0"/>
              </a:rPr>
              <a:t>Optimal transmission power VS. the transmission distance.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Two-way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871538"/>
            <a:ext cx="6429375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5885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0" y="-117140"/>
            <a:ext cx="6084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S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imulation </a:t>
            </a:r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r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esults </a:t>
            </a:r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(3/3)</a:t>
            </a:r>
            <a:endParaRPr lang="zh-CN" altLang="en-US" sz="3200" b="1" cap="all" dirty="0">
              <a:solidFill>
                <a:srgbClr val="CC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83076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15" name="灯片编号占位符 7"/>
          <p:cNvSpPr txBox="1">
            <a:spLocks/>
          </p:cNvSpPr>
          <p:nvPr/>
        </p:nvSpPr>
        <p:spPr>
          <a:xfrm>
            <a:off x="6705064" y="6559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15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5301208"/>
            <a:ext cx="9395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 smtClean="0">
                <a:solidFill>
                  <a:srgbClr val="A30000"/>
                </a:solidFill>
                <a:cs typeface="Times New Roman" pitchFamily="18" charset="0"/>
              </a:rPr>
              <a:t>Figure</a:t>
            </a:r>
            <a:r>
              <a:rPr lang="en-US" altLang="zh-CN" sz="2400" b="1" dirty="0" smtClean="0">
                <a:solidFill>
                  <a:srgbClr val="A30000"/>
                </a:solidFill>
                <a:cs typeface="Times New Roman" pitchFamily="18" charset="0"/>
              </a:rPr>
              <a:t>: </a:t>
            </a:r>
            <a:r>
              <a:rPr lang="en-US" altLang="zh-CN" sz="2400" b="1" dirty="0" smtClean="0">
                <a:cs typeface="Times New Roman" pitchFamily="18" charset="0"/>
              </a:rPr>
              <a:t>Statistical results for the optimal number of active RF chains </a:t>
            </a:r>
          </a:p>
          <a:p>
            <a:pPr algn="ctr"/>
            <a:r>
              <a:rPr lang="en-US" altLang="zh-CN" sz="2400" b="1" dirty="0" smtClean="0">
                <a:cs typeface="Times New Roman" pitchFamily="18" charset="0"/>
              </a:rPr>
              <a:t>V.S. </a:t>
            </a:r>
            <a:r>
              <a:rPr lang="en-US" altLang="zh-CN" sz="2400" b="1" dirty="0" smtClean="0">
                <a:cs typeface="Times New Roman" pitchFamily="18" charset="0"/>
              </a:rPr>
              <a:t>the distance when achieving the maximum EE</a:t>
            </a:r>
            <a:endParaRPr lang="en-US" altLang="zh-CN" sz="2000" b="1" dirty="0" smtClean="0"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</a:t>
            </a:r>
            <a:r>
              <a:rPr lang="en-US" altLang="zh-CN" dirty="0" smtClean="0"/>
              <a:t>Two-way</a:t>
            </a:r>
            <a:endParaRPr lang="zh-CN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69723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03828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solidFill>
                  <a:schemeClr val="bg1">
                    <a:lumMod val="85000"/>
                  </a:schemeClr>
                </a:solidFill>
                <a:ea typeface="Arial Unicode MS" pitchFamily="34" charset="-122"/>
                <a:cs typeface="Arial Unicode MS" pitchFamily="34" charset="-122"/>
              </a:rPr>
              <a:t>Background &amp; Problem Formulation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solidFill>
                  <a:schemeClr val="bg1">
                    <a:lumMod val="85000"/>
                  </a:schemeClr>
                </a:solidFill>
                <a:ea typeface="Arial Unicode MS" pitchFamily="34" charset="-122"/>
                <a:cs typeface="Arial Unicode MS" pitchFamily="34" charset="-122"/>
              </a:rPr>
              <a:t>An iterative approach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solidFill>
                  <a:schemeClr val="bg1">
                    <a:lumMod val="85000"/>
                  </a:schemeClr>
                </a:solidFill>
                <a:ea typeface="Arial Unicode MS" pitchFamily="34" charset="-122"/>
                <a:cs typeface="Arial Unicode MS" pitchFamily="34" charset="-122"/>
              </a:rPr>
              <a:t>Simulation results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ea typeface="Arial Unicode MS" pitchFamily="34" charset="-122"/>
                <a:cs typeface="Arial Unicode MS" pitchFamily="34" charset="-122"/>
              </a:rPr>
              <a:t>Conclusions</a:t>
            </a:r>
            <a:endParaRPr lang="zh-CN" altLang="en-US" sz="2400" b="1" dirty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0" y="-117140"/>
            <a:ext cx="6084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O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utline</a:t>
            </a:r>
            <a:endParaRPr lang="zh-CN" altLang="en-US" sz="3200" b="1" cap="all" dirty="0">
              <a:solidFill>
                <a:srgbClr val="CC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83076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15" name="灯片编号占位符 7"/>
          <p:cNvSpPr txBox="1">
            <a:spLocks/>
          </p:cNvSpPr>
          <p:nvPr/>
        </p:nvSpPr>
        <p:spPr>
          <a:xfrm>
            <a:off x="6705064" y="6559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16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Two-way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8872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0" y="-117140"/>
            <a:ext cx="6084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C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onclusions</a:t>
            </a:r>
            <a:endParaRPr lang="zh-CN" altLang="en-US" sz="3200" b="1" cap="all" dirty="0">
              <a:solidFill>
                <a:srgbClr val="CC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83076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15" name="灯片编号占位符 7"/>
          <p:cNvSpPr txBox="1">
            <a:spLocks/>
          </p:cNvSpPr>
          <p:nvPr/>
        </p:nvSpPr>
        <p:spPr>
          <a:xfrm>
            <a:off x="6705064" y="6559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17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7" name="内容占位符 2"/>
          <p:cNvSpPr>
            <a:spLocks noGrp="1"/>
          </p:cNvSpPr>
          <p:nvPr>
            <p:ph idx="1"/>
          </p:nvPr>
        </p:nvSpPr>
        <p:spPr>
          <a:xfrm>
            <a:off x="179512" y="1045704"/>
            <a:ext cx="8945437" cy="3463416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 smtClean="0">
                <a:ea typeface="Arial Unicode MS" pitchFamily="34" charset="-122"/>
                <a:cs typeface="Arial Unicode MS" pitchFamily="34" charset="-122"/>
              </a:rPr>
              <a:t>Our proposed iterative algorithm enjoys a low complexity and achieves the near-optimal performance in </a:t>
            </a:r>
            <a:r>
              <a:rPr lang="en-US" altLang="zh-CN" sz="2400" b="1" dirty="0" smtClean="0">
                <a:ea typeface="Arial Unicode MS" pitchFamily="34" charset="-122"/>
                <a:cs typeface="Arial Unicode MS" pitchFamily="34" charset="-122"/>
              </a:rPr>
              <a:t>all transmission distances.</a:t>
            </a:r>
            <a:endParaRPr lang="en-US" altLang="zh-CN" sz="2400" b="1" dirty="0" smtClean="0">
              <a:ea typeface="Arial Unicode MS" pitchFamily="34" charset="-122"/>
              <a:cs typeface="Arial Unicode MS" pitchFamily="34" charset="-122"/>
            </a:endParaRP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 smtClean="0">
                <a:ea typeface="Arial Unicode MS" pitchFamily="34" charset="-122"/>
                <a:cs typeface="Arial Unicode MS" pitchFamily="34" charset="-122"/>
              </a:rPr>
              <a:t>Our </a:t>
            </a:r>
            <a:r>
              <a:rPr lang="en-US" altLang="zh-CN" sz="2400" b="1" dirty="0" smtClean="0">
                <a:ea typeface="Arial Unicode MS" pitchFamily="34" charset="-122"/>
                <a:cs typeface="Arial Unicode MS" pitchFamily="34" charset="-122"/>
              </a:rPr>
              <a:t>algorithm is capable of simultaneously improving EE and reducing the transmission power.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 smtClean="0">
                <a:ea typeface="Arial Unicode MS" pitchFamily="34" charset="-122"/>
                <a:cs typeface="Arial Unicode MS" pitchFamily="34" charset="-122"/>
              </a:rPr>
              <a:t>Our work helps to design future energy efficient wireless communication systems.</a:t>
            </a:r>
            <a:endParaRPr lang="en-US" altLang="zh-CN" sz="2400" b="1" dirty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0" name="圆角矩形 19"/>
          <p:cNvSpPr/>
          <p:nvPr/>
        </p:nvSpPr>
        <p:spPr>
          <a:xfrm>
            <a:off x="443205" y="4517234"/>
            <a:ext cx="8257589" cy="1377570"/>
          </a:xfrm>
          <a:prstGeom prst="roundRect">
            <a:avLst>
              <a:gd name="adj" fmla="val 863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2670290" y="4644710"/>
            <a:ext cx="6502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A30000"/>
                </a:solidFill>
                <a:ea typeface="Arial Unicode MS" pitchFamily="34" charset="-122"/>
                <a:cs typeface="Arial Unicode MS" pitchFamily="34" charset="-122"/>
              </a:rPr>
              <a:t>Thank you very much!</a:t>
            </a:r>
            <a:endParaRPr lang="zh-CN" altLang="en-US" sz="2800" b="1" dirty="0">
              <a:solidFill>
                <a:srgbClr val="A3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77202" y="5220913"/>
            <a:ext cx="748883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b="1" dirty="0" smtClean="0">
                <a:solidFill>
                  <a:srgbClr val="3333B2"/>
                </a:solidFill>
                <a:latin typeface="+mj-lt"/>
                <a:ea typeface="Arial Unicode MS" pitchFamily="34" charset="-122"/>
                <a:cs typeface="Arial Unicode MS" pitchFamily="34" charset="-122"/>
              </a:rPr>
              <a:t>All comments are welcomed ;-)</a:t>
            </a:r>
            <a:endParaRPr lang="zh-CN" altLang="en-US" sz="2600" b="1" dirty="0">
              <a:solidFill>
                <a:srgbClr val="3333B2"/>
              </a:solidFill>
              <a:latin typeface="+mj-lt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Two-way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4664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ea typeface="Arial Unicode MS" pitchFamily="34" charset="-122"/>
                <a:cs typeface="Arial Unicode MS" pitchFamily="34" charset="-122"/>
              </a:rPr>
              <a:t>Background &amp; Problem Formulation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ea typeface="Arial Unicode MS" pitchFamily="34" charset="-122"/>
                <a:cs typeface="Arial Unicode MS" pitchFamily="34" charset="-122"/>
              </a:rPr>
              <a:t>An iterative approach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ea typeface="Arial Unicode MS" pitchFamily="34" charset="-122"/>
                <a:cs typeface="Arial Unicode MS" pitchFamily="34" charset="-122"/>
              </a:rPr>
              <a:t>Simulation results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ea typeface="Arial Unicode MS" pitchFamily="34" charset="-122"/>
                <a:cs typeface="Arial Unicode MS" pitchFamily="34" charset="-122"/>
              </a:rPr>
              <a:t>Conclusions</a:t>
            </a:r>
            <a:endParaRPr lang="zh-CN" altLang="en-US" sz="2400" b="1" dirty="0"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0" y="-117140"/>
            <a:ext cx="6084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O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utline</a:t>
            </a:r>
            <a:endParaRPr lang="zh-CN" altLang="en-US" sz="3200" b="1" cap="all" dirty="0">
              <a:solidFill>
                <a:srgbClr val="CC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83076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15" name="灯片编号占位符 7"/>
          <p:cNvSpPr txBox="1">
            <a:spLocks/>
          </p:cNvSpPr>
          <p:nvPr/>
        </p:nvSpPr>
        <p:spPr>
          <a:xfrm>
            <a:off x="6705064" y="6559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2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Two-way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71991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ea typeface="Arial Unicode MS" pitchFamily="34" charset="-122"/>
                <a:cs typeface="Arial Unicode MS" pitchFamily="34" charset="-122"/>
              </a:rPr>
              <a:t>Background &amp; Problem Formulation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solidFill>
                  <a:schemeClr val="bg1">
                    <a:lumMod val="85000"/>
                  </a:schemeClr>
                </a:solidFill>
                <a:ea typeface="Arial Unicode MS" pitchFamily="34" charset="-122"/>
                <a:cs typeface="Arial Unicode MS" pitchFamily="34" charset="-122"/>
              </a:rPr>
              <a:t>An iterative approach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solidFill>
                  <a:schemeClr val="bg1">
                    <a:lumMod val="85000"/>
                  </a:schemeClr>
                </a:solidFill>
                <a:ea typeface="Arial Unicode MS" pitchFamily="34" charset="-122"/>
                <a:cs typeface="Arial Unicode MS" pitchFamily="34" charset="-122"/>
              </a:rPr>
              <a:t>Simulation results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solidFill>
                  <a:schemeClr val="bg1">
                    <a:lumMod val="85000"/>
                  </a:schemeClr>
                </a:solidFill>
                <a:ea typeface="Arial Unicode MS" pitchFamily="34" charset="-122"/>
                <a:cs typeface="Arial Unicode MS" pitchFamily="34" charset="-122"/>
              </a:rPr>
              <a:t>Conclusions</a:t>
            </a:r>
            <a:endParaRPr lang="zh-CN" altLang="en-US" sz="2400" b="1" dirty="0">
              <a:solidFill>
                <a:schemeClr val="bg1">
                  <a:lumMod val="85000"/>
                </a:schemeClr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0" y="-117140"/>
            <a:ext cx="6084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O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utline</a:t>
            </a:r>
            <a:endParaRPr lang="zh-CN" altLang="en-US" sz="3200" b="1" cap="all" dirty="0">
              <a:solidFill>
                <a:srgbClr val="CC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83076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14" name="灯片编号占位符 7"/>
          <p:cNvSpPr txBox="1">
            <a:spLocks/>
          </p:cNvSpPr>
          <p:nvPr/>
        </p:nvSpPr>
        <p:spPr>
          <a:xfrm>
            <a:off x="6705064" y="6559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3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Two-way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18436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69119"/>
            <a:ext cx="6400648" cy="2000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0" name="矩形 119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731395" y="4666118"/>
            <a:ext cx="6975590" cy="1541785"/>
            <a:chOff x="731395" y="4666118"/>
            <a:chExt cx="6975590" cy="1541785"/>
          </a:xfrm>
          <a:effectLst>
            <a:outerShdw blurRad="50800" dist="38100" dir="2700000" sx="101000" sy="101000" algn="tl" rotWithShape="0">
              <a:prstClr val="black">
                <a:alpha val="24000"/>
              </a:prstClr>
            </a:outerShdw>
          </a:effectLst>
        </p:grpSpPr>
        <p:sp>
          <p:nvSpPr>
            <p:cNvPr id="129" name="圆角矩形 128"/>
            <p:cNvSpPr/>
            <p:nvPr/>
          </p:nvSpPr>
          <p:spPr>
            <a:xfrm>
              <a:off x="743222" y="4666118"/>
              <a:ext cx="6961836" cy="1541785"/>
            </a:xfrm>
            <a:prstGeom prst="roundRect">
              <a:avLst>
                <a:gd name="adj" fmla="val 8636"/>
              </a:avLst>
            </a:prstGeom>
            <a:solidFill>
              <a:srgbClr val="A3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0" name="同侧圆角矩形 129"/>
            <p:cNvSpPr/>
            <p:nvPr/>
          </p:nvSpPr>
          <p:spPr>
            <a:xfrm rot="10800000">
              <a:off x="731395" y="5124132"/>
              <a:ext cx="6975590" cy="1083769"/>
            </a:xfrm>
            <a:prstGeom prst="round2SameRect">
              <a:avLst>
                <a:gd name="adj1" fmla="val 11394"/>
                <a:gd name="adj2" fmla="val 0"/>
              </a:avLst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802256" y="5139239"/>
            <a:ext cx="329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en-US" altLang="zh-CN" sz="2000" dirty="0" smtClean="0">
                <a:ea typeface="Arial Unicode MS" pitchFamily="34" charset="-122"/>
                <a:cs typeface="Arial Unicode MS" pitchFamily="34" charset="-122"/>
              </a:rPr>
              <a:t>Higher spectral efficiency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altLang="zh-CN" sz="2000" dirty="0" smtClean="0">
                <a:ea typeface="Arial Unicode MS" pitchFamily="34" charset="-122"/>
                <a:cs typeface="Arial Unicode MS" pitchFamily="34" charset="-122"/>
              </a:rPr>
              <a:t>Improved reliability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altLang="zh-CN" sz="2000" dirty="0" smtClean="0">
                <a:ea typeface="Arial Unicode MS" pitchFamily="34" charset="-122"/>
                <a:cs typeface="Arial Unicode MS" pitchFamily="34" charset="-122"/>
              </a:rPr>
              <a:t>Better coverage</a:t>
            </a:r>
            <a:endParaRPr lang="zh-CN" altLang="en-US" sz="2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835241" y="4677574"/>
            <a:ext cx="5511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Advantages &amp; Disadvantages</a:t>
            </a:r>
            <a:endParaRPr lang="zh-CN" altLang="en-US" sz="2400" b="1" dirty="0">
              <a:solidFill>
                <a:schemeClr val="bg1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266866" y="5155516"/>
            <a:ext cx="329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4"/>
              </a:buBlip>
            </a:pPr>
            <a:r>
              <a:rPr lang="en-US" altLang="zh-CN" sz="2000" dirty="0" smtClean="0">
                <a:ea typeface="Arial Unicode MS" pitchFamily="34" charset="-122"/>
                <a:cs typeface="Arial Unicode MS" pitchFamily="34" charset="-122"/>
              </a:rPr>
              <a:t>Costly multiple RF chains</a:t>
            </a:r>
          </a:p>
          <a:p>
            <a:pPr marL="342900" indent="-342900">
              <a:buBlip>
                <a:blip r:embed="rId4"/>
              </a:buBlip>
            </a:pPr>
            <a:r>
              <a:rPr lang="en-US" altLang="zh-CN" sz="2000" dirty="0" smtClean="0">
                <a:ea typeface="Arial Unicode MS" pitchFamily="34" charset="-122"/>
                <a:cs typeface="Arial Unicode MS" pitchFamily="34" charset="-122"/>
              </a:rPr>
              <a:t>High complexity of SP</a:t>
            </a:r>
          </a:p>
          <a:p>
            <a:pPr marL="342900" indent="-342900">
              <a:buBlip>
                <a:blip r:embed="rId4"/>
              </a:buBlip>
            </a:pPr>
            <a:r>
              <a:rPr lang="en-US" altLang="zh-CN" sz="2000" dirty="0" smtClean="0">
                <a:ea typeface="Arial Unicode MS" pitchFamily="34" charset="-122"/>
                <a:cs typeface="Arial Unicode MS" pitchFamily="34" charset="-122"/>
              </a:rPr>
              <a:t>Especially on the relay </a:t>
            </a:r>
          </a:p>
        </p:txBody>
      </p:sp>
      <p:grpSp>
        <p:nvGrpSpPr>
          <p:cNvPr id="116" name="组合 115"/>
          <p:cNvGrpSpPr/>
          <p:nvPr/>
        </p:nvGrpSpPr>
        <p:grpSpPr>
          <a:xfrm>
            <a:off x="755576" y="2708920"/>
            <a:ext cx="7357386" cy="2144172"/>
            <a:chOff x="1403648" y="3068960"/>
            <a:chExt cx="7357386" cy="2144172"/>
          </a:xfrm>
        </p:grpSpPr>
        <p:sp>
          <p:nvSpPr>
            <p:cNvPr id="11" name="椭圆 10"/>
            <p:cNvSpPr/>
            <p:nvPr/>
          </p:nvSpPr>
          <p:spPr>
            <a:xfrm>
              <a:off x="1403648" y="3068960"/>
              <a:ext cx="7357386" cy="2144172"/>
            </a:xfrm>
            <a:prstGeom prst="ellipse">
              <a:avLst/>
            </a:prstGeom>
            <a:solidFill>
              <a:srgbClr val="A60000">
                <a:alpha val="90000"/>
              </a:srgbClr>
            </a:solidFill>
            <a:ln>
              <a:solidFill>
                <a:schemeClr val="bg1"/>
              </a:solidFill>
            </a:ln>
            <a:effectLst>
              <a:outerShdw blurRad="50800" dist="38100" dir="2700000" sx="101000" sy="101000" algn="tl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483768" y="3861048"/>
              <a:ext cx="525658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chemeClr val="bg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Is there a promising way? </a:t>
              </a:r>
              <a:endParaRPr lang="zh-CN" altLang="en-US" sz="3200" b="1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103" name="标题 1"/>
          <p:cNvSpPr txBox="1">
            <a:spLocks/>
          </p:cNvSpPr>
          <p:nvPr/>
        </p:nvSpPr>
        <p:spPr>
          <a:xfrm>
            <a:off x="0" y="-117140"/>
            <a:ext cx="6084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Two-way MIMO Relay</a:t>
            </a:r>
            <a:endParaRPr lang="zh-CN" altLang="en-US" sz="3200" b="1" cap="all" dirty="0">
              <a:solidFill>
                <a:srgbClr val="CC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98" name="矩形 97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9" name="矩形 98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6" name="矩形 105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7" name="矩形 106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TextBox 108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683076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112" name="灯片编号占位符 7"/>
          <p:cNvSpPr txBox="1">
            <a:spLocks/>
          </p:cNvSpPr>
          <p:nvPr/>
        </p:nvSpPr>
        <p:spPr>
          <a:xfrm>
            <a:off x="6705064" y="6559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4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Two-way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97885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矩形 30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117140"/>
            <a:ext cx="925252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A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ntenna</a:t>
            </a:r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</a:t>
            </a:r>
            <a:r>
              <a:rPr lang="en-US" altLang="zh-CN" sz="3600" b="1" cap="all" dirty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S</a:t>
            </a:r>
            <a:r>
              <a:rPr lang="en-US" altLang="zh-CN" sz="3200" b="1" cap="all" dirty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election</a:t>
            </a:r>
            <a:r>
              <a:rPr lang="en-US" altLang="zh-CN" sz="3600" b="1" cap="all" dirty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</a:t>
            </a:r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(AS)</a:t>
            </a:r>
            <a:endParaRPr lang="zh-CN" altLang="en-US" sz="3600" b="1" cap="all" dirty="0">
              <a:solidFill>
                <a:srgbClr val="CC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6309769" y="6558704"/>
            <a:ext cx="3391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Arial Unicode MS" pitchFamily="34" charset="-122"/>
              </a:rPr>
              <a:t>IEEE ICC 2014 </a:t>
            </a:r>
            <a:endParaRPr lang="zh-CN" altLang="en-US" dirty="0">
              <a:latin typeface="Arial Unicode MS" pitchFamily="34" charset="-122"/>
            </a:endParaRPr>
          </a:p>
        </p:txBody>
      </p:sp>
      <p:sp>
        <p:nvSpPr>
          <p:cNvPr id="102" name="灯片编号占位符 7"/>
          <p:cNvSpPr txBox="1">
            <a:spLocks/>
          </p:cNvSpPr>
          <p:nvPr/>
        </p:nvSpPr>
        <p:spPr>
          <a:xfrm>
            <a:off x="5986342" y="65024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sz="1800" dirty="0">
              <a:solidFill>
                <a:schemeClr val="tx1"/>
              </a:solidFill>
              <a:latin typeface="Arial Unicode MS" pitchFamily="34" charset="-122"/>
            </a:endParaRPr>
          </a:p>
        </p:txBody>
      </p:sp>
      <p:grpSp>
        <p:nvGrpSpPr>
          <p:cNvPr id="104" name="组合 103"/>
          <p:cNvGrpSpPr/>
          <p:nvPr/>
        </p:nvGrpSpPr>
        <p:grpSpPr>
          <a:xfrm>
            <a:off x="265844" y="4797152"/>
            <a:ext cx="3030110" cy="1278876"/>
            <a:chOff x="731395" y="4666118"/>
            <a:chExt cx="6975590" cy="1541785"/>
          </a:xfrm>
          <a:effectLst>
            <a:outerShdw blurRad="50800" dist="38100" dir="2700000" sx="101000" sy="101000" algn="tl" rotWithShape="0">
              <a:prstClr val="black">
                <a:alpha val="24000"/>
              </a:prstClr>
            </a:outerShdw>
          </a:effectLst>
        </p:grpSpPr>
        <p:sp>
          <p:nvSpPr>
            <p:cNvPr id="105" name="圆角矩形 104"/>
            <p:cNvSpPr/>
            <p:nvPr/>
          </p:nvSpPr>
          <p:spPr>
            <a:xfrm>
              <a:off x="743222" y="4666118"/>
              <a:ext cx="6961836" cy="1541785"/>
            </a:xfrm>
            <a:prstGeom prst="roundRect">
              <a:avLst>
                <a:gd name="adj" fmla="val 8636"/>
              </a:avLst>
            </a:prstGeom>
            <a:solidFill>
              <a:srgbClr val="A3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8" name="同侧圆角矩形 107"/>
            <p:cNvSpPr/>
            <p:nvPr/>
          </p:nvSpPr>
          <p:spPr>
            <a:xfrm rot="10800000">
              <a:off x="731395" y="5124132"/>
              <a:ext cx="6975590" cy="1083769"/>
            </a:xfrm>
            <a:prstGeom prst="round2SameRect">
              <a:avLst>
                <a:gd name="adj1" fmla="val 11394"/>
                <a:gd name="adj2" fmla="val 0"/>
              </a:avLst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08485" y="4797152"/>
            <a:ext cx="2053110" cy="37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Optimal Method</a:t>
            </a:r>
            <a:endParaRPr lang="zh-CN" altLang="en-US" b="1" dirty="0">
              <a:solidFill>
                <a:schemeClr val="bg1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893" y="5177064"/>
            <a:ext cx="2950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b="1" dirty="0" smtClean="0">
                <a:cs typeface="Times New Roman" pitchFamily="18" charset="0"/>
              </a:rPr>
              <a:t>Exhaustive Search</a:t>
            </a:r>
            <a:endParaRPr lang="zh-CN" altLang="en-US" b="1" dirty="0"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54641" y="5546396"/>
            <a:ext cx="329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n-US" altLang="zh-CN" dirty="0" smtClean="0"/>
              <a:t>Complexity Prohibitive </a:t>
            </a:r>
          </a:p>
        </p:txBody>
      </p:sp>
      <p:grpSp>
        <p:nvGrpSpPr>
          <p:cNvPr id="126" name="组合 125"/>
          <p:cNvGrpSpPr/>
          <p:nvPr/>
        </p:nvGrpSpPr>
        <p:grpSpPr>
          <a:xfrm>
            <a:off x="3768741" y="4049111"/>
            <a:ext cx="5165754" cy="2452821"/>
            <a:chOff x="731395" y="4666119"/>
            <a:chExt cx="6975590" cy="1541785"/>
          </a:xfrm>
          <a:effectLst>
            <a:outerShdw blurRad="50800" dist="38100" dir="2700000" sx="101000" sy="101000" algn="tl" rotWithShape="0">
              <a:prstClr val="black">
                <a:alpha val="24000"/>
              </a:prstClr>
            </a:outerShdw>
          </a:effectLst>
        </p:grpSpPr>
        <p:sp>
          <p:nvSpPr>
            <p:cNvPr id="128" name="圆角矩形 127"/>
            <p:cNvSpPr/>
            <p:nvPr/>
          </p:nvSpPr>
          <p:spPr>
            <a:xfrm>
              <a:off x="743221" y="4666119"/>
              <a:ext cx="6961837" cy="1541785"/>
            </a:xfrm>
            <a:prstGeom prst="roundRect">
              <a:avLst>
                <a:gd name="adj" fmla="val 8636"/>
              </a:avLst>
            </a:prstGeom>
            <a:solidFill>
              <a:srgbClr val="2626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9" name="同侧圆角矩形 128"/>
            <p:cNvSpPr/>
            <p:nvPr/>
          </p:nvSpPr>
          <p:spPr>
            <a:xfrm rot="10800000">
              <a:off x="731395" y="4954244"/>
              <a:ext cx="6975590" cy="1253659"/>
            </a:xfrm>
            <a:prstGeom prst="round2SameRect">
              <a:avLst>
                <a:gd name="adj1" fmla="val 11394"/>
                <a:gd name="adj2" fmla="val 0"/>
              </a:avLst>
            </a:prstGeom>
            <a:solidFill>
              <a:srgbClr val="E9E9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0" name="TextBox 129"/>
          <p:cNvSpPr txBox="1"/>
          <p:nvPr/>
        </p:nvSpPr>
        <p:spPr>
          <a:xfrm>
            <a:off x="3824937" y="4098811"/>
            <a:ext cx="2507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Suboptimal Methods</a:t>
            </a:r>
            <a:endParaRPr lang="zh-CN" altLang="en-US" b="1" dirty="0">
              <a:solidFill>
                <a:schemeClr val="bg1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3853073" y="4602186"/>
            <a:ext cx="2832911" cy="419288"/>
            <a:chOff x="3853073" y="4602186"/>
            <a:chExt cx="2832911" cy="419288"/>
          </a:xfrm>
        </p:grpSpPr>
        <p:sp>
          <p:nvSpPr>
            <p:cNvPr id="215" name="矩形 214"/>
            <p:cNvSpPr/>
            <p:nvPr/>
          </p:nvSpPr>
          <p:spPr>
            <a:xfrm rot="5400000">
              <a:off x="4532940" y="3963935"/>
              <a:ext cx="417438" cy="1697639"/>
            </a:xfrm>
            <a:prstGeom prst="rect">
              <a:avLst/>
            </a:prstGeom>
            <a:solidFill>
              <a:srgbClr val="D6D6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3853073" y="4602186"/>
              <a:ext cx="28329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 smtClean="0"/>
                <a:t>H.Park</a:t>
              </a:r>
              <a:r>
                <a:rPr lang="en-US" altLang="zh-CN" dirty="0" smtClean="0"/>
                <a:t> ’12</a:t>
              </a:r>
              <a:endParaRPr lang="zh-CN" altLang="en-US" dirty="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851190" y="5167194"/>
            <a:ext cx="2832911" cy="417438"/>
            <a:chOff x="3851190" y="5167194"/>
            <a:chExt cx="2832911" cy="417438"/>
          </a:xfrm>
        </p:grpSpPr>
        <p:sp>
          <p:nvSpPr>
            <p:cNvPr id="217" name="矩形 216"/>
            <p:cNvSpPr/>
            <p:nvPr/>
          </p:nvSpPr>
          <p:spPr>
            <a:xfrm rot="5400000">
              <a:off x="5065745" y="3986376"/>
              <a:ext cx="417438" cy="2779074"/>
            </a:xfrm>
            <a:prstGeom prst="rect">
              <a:avLst/>
            </a:prstGeom>
            <a:solidFill>
              <a:srgbClr val="D6D6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51190" y="5167194"/>
              <a:ext cx="28329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J.-C Chen ‘12</a:t>
              </a:r>
              <a:endParaRPr lang="zh-CN" altLang="en-US" dirty="0"/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3862374" y="5731062"/>
            <a:ext cx="2832911" cy="417438"/>
            <a:chOff x="3862374" y="5731062"/>
            <a:chExt cx="2832911" cy="417438"/>
          </a:xfrm>
        </p:grpSpPr>
        <p:sp>
          <p:nvSpPr>
            <p:cNvPr id="218" name="矩形 217"/>
            <p:cNvSpPr/>
            <p:nvPr/>
          </p:nvSpPr>
          <p:spPr>
            <a:xfrm rot="5400000">
              <a:off x="4338674" y="5291703"/>
              <a:ext cx="417438" cy="1296156"/>
            </a:xfrm>
            <a:prstGeom prst="rect">
              <a:avLst/>
            </a:prstGeom>
            <a:solidFill>
              <a:srgbClr val="D6D6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3862374" y="5731062"/>
              <a:ext cx="28329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 smtClean="0"/>
                <a:t>J.Leithon</a:t>
              </a:r>
              <a:r>
                <a:rPr lang="en-US" altLang="zh-CN" dirty="0" smtClean="0"/>
                <a:t> ‘12</a:t>
              </a:r>
              <a:endParaRPr lang="zh-CN" altLang="en-US" dirty="0"/>
            </a:p>
          </p:txBody>
        </p:sp>
      </p:grpSp>
      <p:cxnSp>
        <p:nvCxnSpPr>
          <p:cNvPr id="219" name="直接箭头连接符 218"/>
          <p:cNvCxnSpPr/>
          <p:nvPr/>
        </p:nvCxnSpPr>
        <p:spPr>
          <a:xfrm>
            <a:off x="6752315" y="4635419"/>
            <a:ext cx="0" cy="1738583"/>
          </a:xfrm>
          <a:prstGeom prst="straightConnector1">
            <a:avLst/>
          </a:prstGeom>
          <a:ln w="38100">
            <a:solidFill>
              <a:srgbClr val="262686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>
          <a:xfrm>
            <a:off x="6883173" y="4772896"/>
            <a:ext cx="2724982" cy="426459"/>
            <a:chOff x="6883173" y="4772896"/>
            <a:chExt cx="2724982" cy="426459"/>
          </a:xfrm>
        </p:grpSpPr>
        <p:sp>
          <p:nvSpPr>
            <p:cNvPr id="222" name="矩形 221"/>
            <p:cNvSpPr/>
            <p:nvPr/>
          </p:nvSpPr>
          <p:spPr>
            <a:xfrm rot="5400000">
              <a:off x="7579154" y="4141816"/>
              <a:ext cx="417438" cy="1697639"/>
            </a:xfrm>
            <a:prstGeom prst="rect">
              <a:avLst/>
            </a:prstGeom>
            <a:solidFill>
              <a:srgbClr val="D6D6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1" name="TextBox 220"/>
            <p:cNvSpPr txBox="1"/>
            <p:nvPr/>
          </p:nvSpPr>
          <p:spPr>
            <a:xfrm>
              <a:off x="6883173" y="4772896"/>
              <a:ext cx="2724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Low Complexity</a:t>
              </a:r>
              <a:endParaRPr lang="zh-CN" altLang="en-US" dirty="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929528" y="5346161"/>
            <a:ext cx="2724982" cy="418281"/>
            <a:chOff x="6939053" y="5346161"/>
            <a:chExt cx="2724982" cy="418281"/>
          </a:xfrm>
        </p:grpSpPr>
        <p:sp>
          <p:nvSpPr>
            <p:cNvPr id="223" name="矩形 222"/>
            <p:cNvSpPr/>
            <p:nvPr/>
          </p:nvSpPr>
          <p:spPr>
            <a:xfrm rot="5400000">
              <a:off x="7589842" y="4706060"/>
              <a:ext cx="417438" cy="1697639"/>
            </a:xfrm>
            <a:prstGeom prst="rect">
              <a:avLst/>
            </a:prstGeom>
            <a:solidFill>
              <a:srgbClr val="D6D6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6939053" y="5395110"/>
              <a:ext cx="27249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Near-Optimal</a:t>
              </a:r>
              <a:endParaRPr lang="zh-CN" altLang="en-US" dirty="0"/>
            </a:p>
          </p:txBody>
        </p:sp>
      </p:grp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44" name="同侧圆角矩形 243"/>
          <p:cNvSpPr/>
          <p:nvPr/>
        </p:nvSpPr>
        <p:spPr>
          <a:xfrm rot="10800000">
            <a:off x="3870742" y="4509120"/>
            <a:ext cx="5165754" cy="1994442"/>
          </a:xfrm>
          <a:prstGeom prst="round2SameRect">
            <a:avLst>
              <a:gd name="adj1" fmla="val 11394"/>
              <a:gd name="adj2" fmla="val 0"/>
            </a:avLst>
          </a:prstGeom>
          <a:solidFill>
            <a:srgbClr val="E9E9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45" name="TextBox 244"/>
          <p:cNvSpPr txBox="1"/>
          <p:nvPr/>
        </p:nvSpPr>
        <p:spPr>
          <a:xfrm>
            <a:off x="3799195" y="4083865"/>
            <a:ext cx="376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Limitations of Suboptimal Methods</a:t>
            </a:r>
            <a:endParaRPr lang="zh-CN" altLang="en-US" b="1" dirty="0">
              <a:solidFill>
                <a:schemeClr val="bg1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3923928" y="4653136"/>
            <a:ext cx="478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b="1" dirty="0" smtClean="0">
                <a:cs typeface="Times New Roman" pitchFamily="18" charset="0"/>
              </a:rPr>
              <a:t>Number of RF chains is </a:t>
            </a:r>
            <a:r>
              <a:rPr lang="en-US" altLang="zh-CN" b="1" dirty="0" smtClean="0">
                <a:solidFill>
                  <a:srgbClr val="A30000"/>
                </a:solidFill>
                <a:cs typeface="Times New Roman" pitchFamily="18" charset="0"/>
              </a:rPr>
              <a:t>given and fixed</a:t>
            </a:r>
            <a:r>
              <a:rPr lang="en-US" altLang="zh-CN" b="1" dirty="0" smtClean="0">
                <a:cs typeface="Times New Roman" pitchFamily="18" charset="0"/>
              </a:rPr>
              <a:t>.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3926210" y="5085184"/>
            <a:ext cx="478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b="1" dirty="0" smtClean="0">
                <a:cs typeface="Times New Roman" pitchFamily="18" charset="0"/>
              </a:rPr>
              <a:t>Only  </a:t>
            </a:r>
            <a:r>
              <a:rPr lang="en-US" altLang="zh-CN" b="1" dirty="0" smtClean="0">
                <a:solidFill>
                  <a:srgbClr val="A30000"/>
                </a:solidFill>
                <a:cs typeface="Times New Roman" pitchFamily="18" charset="0"/>
              </a:rPr>
              <a:t>Transmission power </a:t>
            </a:r>
            <a:r>
              <a:rPr lang="en-US" altLang="zh-CN" b="1" dirty="0" smtClean="0">
                <a:cs typeface="Times New Roman" pitchFamily="18" charset="0"/>
              </a:rPr>
              <a:t>is considered        </a:t>
            </a:r>
          </a:p>
        </p:txBody>
      </p:sp>
      <p:sp>
        <p:nvSpPr>
          <p:cNvPr id="251" name="TextBox 250"/>
          <p:cNvSpPr txBox="1"/>
          <p:nvPr/>
        </p:nvSpPr>
        <p:spPr>
          <a:xfrm>
            <a:off x="3919736" y="5580856"/>
            <a:ext cx="4789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rgbClr val="A30000"/>
                </a:solidFill>
                <a:cs typeface="Times New Roman" pitchFamily="18" charset="0"/>
              </a:rPr>
              <a:t>Capacity </a:t>
            </a:r>
            <a:r>
              <a:rPr lang="en-US" altLang="zh-CN" b="1" dirty="0" smtClean="0">
                <a:cs typeface="Times New Roman" pitchFamily="18" charset="0"/>
              </a:rPr>
              <a:t>maximization only.</a:t>
            </a:r>
          </a:p>
        </p:txBody>
      </p:sp>
      <p:grpSp>
        <p:nvGrpSpPr>
          <p:cNvPr id="2048" name="组合 2047"/>
          <p:cNvGrpSpPr/>
          <p:nvPr/>
        </p:nvGrpSpPr>
        <p:grpSpPr>
          <a:xfrm>
            <a:off x="3851920" y="4509120"/>
            <a:ext cx="6729504" cy="1970361"/>
            <a:chOff x="3778265" y="4525913"/>
            <a:chExt cx="6729504" cy="1970361"/>
          </a:xfrm>
        </p:grpSpPr>
        <p:sp>
          <p:nvSpPr>
            <p:cNvPr id="286" name="同侧圆角矩形 285"/>
            <p:cNvSpPr/>
            <p:nvPr/>
          </p:nvSpPr>
          <p:spPr>
            <a:xfrm rot="10800000">
              <a:off x="3778265" y="4525913"/>
              <a:ext cx="5150217" cy="1970361"/>
            </a:xfrm>
            <a:prstGeom prst="round2SameRect">
              <a:avLst>
                <a:gd name="adj1" fmla="val 11394"/>
                <a:gd name="adj2" fmla="val 0"/>
              </a:avLst>
            </a:prstGeom>
            <a:solidFill>
              <a:srgbClr val="E5E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287" name="TextBox 286"/>
            <p:cNvSpPr txBox="1"/>
            <p:nvPr/>
          </p:nvSpPr>
          <p:spPr>
            <a:xfrm>
              <a:off x="4417205" y="5067258"/>
              <a:ext cx="60905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b="1" dirty="0" smtClean="0">
                  <a:latin typeface="Arial Unicode MS" pitchFamily="34" charset="-122"/>
                  <a:cs typeface="Times New Roman" pitchFamily="18" charset="0"/>
                </a:rPr>
                <a:t>NOT Energy Efficient.</a:t>
              </a:r>
            </a:p>
          </p:txBody>
        </p:sp>
      </p:grpSp>
      <p:grpSp>
        <p:nvGrpSpPr>
          <p:cNvPr id="290" name="组合 289"/>
          <p:cNvGrpSpPr/>
          <p:nvPr/>
        </p:nvGrpSpPr>
        <p:grpSpPr>
          <a:xfrm>
            <a:off x="3779912" y="4005064"/>
            <a:ext cx="6287263" cy="2564493"/>
            <a:chOff x="26876" y="4572526"/>
            <a:chExt cx="4828814" cy="1645175"/>
          </a:xfrm>
        </p:grpSpPr>
        <p:grpSp>
          <p:nvGrpSpPr>
            <p:cNvPr id="291" name="组合 290"/>
            <p:cNvGrpSpPr/>
            <p:nvPr/>
          </p:nvGrpSpPr>
          <p:grpSpPr>
            <a:xfrm>
              <a:off x="26876" y="4572526"/>
              <a:ext cx="4050062" cy="1645175"/>
              <a:chOff x="-169976" y="3531893"/>
              <a:chExt cx="3730007" cy="1645175"/>
            </a:xfrm>
          </p:grpSpPr>
          <p:grpSp>
            <p:nvGrpSpPr>
              <p:cNvPr id="295" name="组合 294"/>
              <p:cNvGrpSpPr/>
              <p:nvPr/>
            </p:nvGrpSpPr>
            <p:grpSpPr>
              <a:xfrm>
                <a:off x="-169976" y="3531893"/>
                <a:ext cx="3730007" cy="1645175"/>
                <a:chOff x="743222" y="4666122"/>
                <a:chExt cx="6976363" cy="1541785"/>
              </a:xfrm>
              <a:effectLst>
                <a:outerShdw blurRad="50800" dist="38100" dir="2700000" sx="101000" sy="101000" algn="tl" rotWithShape="0">
                  <a:prstClr val="black">
                    <a:alpha val="24000"/>
                  </a:prstClr>
                </a:outerShdw>
              </a:effectLst>
            </p:grpSpPr>
            <p:sp>
              <p:nvSpPr>
                <p:cNvPr id="297" name="圆角矩形 296"/>
                <p:cNvSpPr/>
                <p:nvPr/>
              </p:nvSpPr>
              <p:spPr>
                <a:xfrm>
                  <a:off x="743222" y="4666122"/>
                  <a:ext cx="6961834" cy="1541785"/>
                </a:xfrm>
                <a:prstGeom prst="roundRect">
                  <a:avLst>
                    <a:gd name="adj" fmla="val 8636"/>
                  </a:avLst>
                </a:prstGeom>
                <a:solidFill>
                  <a:srgbClr val="006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298" name="同侧圆角矩形 297"/>
                <p:cNvSpPr/>
                <p:nvPr/>
              </p:nvSpPr>
              <p:spPr>
                <a:xfrm rot="10800000">
                  <a:off x="743995" y="4969994"/>
                  <a:ext cx="6975590" cy="1237905"/>
                </a:xfrm>
                <a:prstGeom prst="round2SameRect">
                  <a:avLst>
                    <a:gd name="adj1" fmla="val 11394"/>
                    <a:gd name="adj2" fmla="val 0"/>
                  </a:avLst>
                </a:prstGeom>
                <a:solidFill>
                  <a:srgbClr val="E5EFE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latin typeface="Arial Unicode MS" pitchFamily="34" charset="-122"/>
                  </a:endParaRPr>
                </a:p>
              </p:txBody>
            </p:sp>
          </p:grpSp>
          <p:sp>
            <p:nvSpPr>
              <p:cNvPr id="296" name="TextBox 295"/>
              <p:cNvSpPr txBox="1"/>
              <p:nvPr/>
            </p:nvSpPr>
            <p:spPr>
              <a:xfrm>
                <a:off x="-135878" y="3576016"/>
                <a:ext cx="3252507" cy="256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000" b="1" dirty="0" smtClean="0">
                    <a:solidFill>
                      <a:schemeClr val="bg1"/>
                    </a:solidFill>
                    <a:ea typeface="Arial Unicode MS" pitchFamily="34" charset="-122"/>
                    <a:cs typeface="Arial Unicode MS" pitchFamily="34" charset="-122"/>
                  </a:rPr>
                  <a:t>Energy Efficient MIMO</a:t>
                </a:r>
                <a:endParaRPr lang="zh-CN" altLang="en-US" sz="2000" b="1" dirty="0">
                  <a:solidFill>
                    <a:schemeClr val="bg1"/>
                  </a:solidFill>
                  <a:ea typeface="Arial Unicode MS" pitchFamily="34" charset="-122"/>
                  <a:cs typeface="Arial Unicode MS" pitchFamily="34" charset="-122"/>
                </a:endParaRPr>
              </a:p>
            </p:txBody>
          </p:sp>
        </p:grpSp>
        <p:sp>
          <p:nvSpPr>
            <p:cNvPr id="292" name="TextBox 291"/>
            <p:cNvSpPr txBox="1"/>
            <p:nvPr/>
          </p:nvSpPr>
          <p:spPr>
            <a:xfrm>
              <a:off x="66680" y="4962325"/>
              <a:ext cx="4789010" cy="236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itchFamily="34" charset="0"/>
                <a:buChar char="•"/>
              </a:pPr>
              <a:r>
                <a:rPr lang="en-US" altLang="zh-CN" b="1" dirty="0" smtClean="0">
                  <a:cs typeface="Times New Roman" pitchFamily="18" charset="0"/>
                </a:rPr>
                <a:t>Urgent and Important.</a:t>
              </a:r>
            </a:p>
          </p:txBody>
        </p:sp>
      </p:grpSp>
      <p:sp>
        <p:nvSpPr>
          <p:cNvPr id="299" name="TextBox 298"/>
          <p:cNvSpPr txBox="1"/>
          <p:nvPr/>
        </p:nvSpPr>
        <p:spPr>
          <a:xfrm>
            <a:off x="4211960" y="5301208"/>
            <a:ext cx="623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en-US" altLang="zh-CN" b="1" dirty="0" smtClean="0">
                <a:cs typeface="Times New Roman" pitchFamily="18" charset="0"/>
              </a:rPr>
              <a:t>Holistic power model. </a:t>
            </a:r>
            <a:r>
              <a:rPr lang="en-US" altLang="zh-CN" sz="1400" b="1" dirty="0" smtClean="0">
                <a:cs typeface="Times New Roman" pitchFamily="18" charset="0"/>
              </a:rPr>
              <a:t>[S. Cui  ’04]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4211960" y="5661248"/>
            <a:ext cx="623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en-US" altLang="zh-CN" b="1" dirty="0" smtClean="0">
                <a:cs typeface="Times New Roman" pitchFamily="18" charset="0"/>
              </a:rPr>
              <a:t>Energy efficiency maximization. </a:t>
            </a:r>
            <a:r>
              <a:rPr lang="en-US" altLang="zh-CN" sz="1400" b="1" dirty="0" smtClean="0">
                <a:cs typeface="Times New Roman" pitchFamily="18" charset="0"/>
              </a:rPr>
              <a:t>[D. </a:t>
            </a:r>
            <a:r>
              <a:rPr lang="en-US" altLang="zh-CN" sz="1400" b="1" dirty="0" err="1" smtClean="0">
                <a:cs typeface="Times New Roman" pitchFamily="18" charset="0"/>
              </a:rPr>
              <a:t>Feng</a:t>
            </a:r>
            <a:r>
              <a:rPr lang="en-US" altLang="zh-CN" sz="1400" b="1" dirty="0" smtClean="0">
                <a:cs typeface="Times New Roman" pitchFamily="18" charset="0"/>
              </a:rPr>
              <a:t>  ’13]</a:t>
            </a:r>
          </a:p>
        </p:txBody>
      </p:sp>
      <p:sp>
        <p:nvSpPr>
          <p:cNvPr id="301" name="TextBox 300"/>
          <p:cNvSpPr txBox="1"/>
          <p:nvPr/>
        </p:nvSpPr>
        <p:spPr>
          <a:xfrm>
            <a:off x="3851920" y="4941168"/>
            <a:ext cx="6235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b="1" dirty="0" smtClean="0">
                <a:cs typeface="Times New Roman" pitchFamily="18" charset="0"/>
              </a:rPr>
              <a:t>Features</a:t>
            </a:r>
          </a:p>
        </p:txBody>
      </p:sp>
      <p:grpSp>
        <p:nvGrpSpPr>
          <p:cNvPr id="2053" name="组合 2052"/>
          <p:cNvGrpSpPr/>
          <p:nvPr/>
        </p:nvGrpSpPr>
        <p:grpSpPr>
          <a:xfrm>
            <a:off x="4499992" y="6021288"/>
            <a:ext cx="6235435" cy="567527"/>
            <a:chOff x="4653533" y="6017427"/>
            <a:chExt cx="6235435" cy="567527"/>
          </a:xfrm>
        </p:grpSpPr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3260" y="6017427"/>
              <a:ext cx="872406" cy="5675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3" name="TextBox 302"/>
            <p:cNvSpPr txBox="1"/>
            <p:nvPr/>
          </p:nvSpPr>
          <p:spPr>
            <a:xfrm>
              <a:off x="4653533" y="6112346"/>
              <a:ext cx="62354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>
                  <a:cs typeface="Times New Roman" pitchFamily="18" charset="0"/>
                </a:rPr>
                <a:t>Definition:</a:t>
              </a:r>
            </a:p>
          </p:txBody>
        </p:sp>
      </p:grpSp>
      <p:sp>
        <p:nvSpPr>
          <p:cNvPr id="210" name="矩形 209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1" name="矩形 210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4" name="矩形 213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6" name="矩形 215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0" name="TextBox 219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6683076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227" name="灯片编号占位符 7"/>
          <p:cNvSpPr txBox="1">
            <a:spLocks/>
          </p:cNvSpPr>
          <p:nvPr/>
        </p:nvSpPr>
        <p:spPr>
          <a:xfrm>
            <a:off x="6705064" y="6559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5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419" name="TextBox 418"/>
          <p:cNvSpPr txBox="1"/>
          <p:nvPr/>
        </p:nvSpPr>
        <p:spPr>
          <a:xfrm>
            <a:off x="251520" y="1844824"/>
            <a:ext cx="1508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Received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420" name="直接箭头连接符 419"/>
          <p:cNvCxnSpPr/>
          <p:nvPr/>
        </p:nvCxnSpPr>
        <p:spPr>
          <a:xfrm>
            <a:off x="407326" y="2265827"/>
            <a:ext cx="8995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7" name="直接箭头连接符 516"/>
          <p:cNvCxnSpPr/>
          <p:nvPr/>
        </p:nvCxnSpPr>
        <p:spPr>
          <a:xfrm flipH="1">
            <a:off x="3203848" y="1704937"/>
            <a:ext cx="720080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0" name="组合 519"/>
          <p:cNvGrpSpPr/>
          <p:nvPr/>
        </p:nvGrpSpPr>
        <p:grpSpPr>
          <a:xfrm rot="10800000">
            <a:off x="2473574" y="1557351"/>
            <a:ext cx="792088" cy="288032"/>
            <a:chOff x="4644008" y="2922969"/>
            <a:chExt cx="792088" cy="288032"/>
          </a:xfrm>
        </p:grpSpPr>
        <p:sp>
          <p:nvSpPr>
            <p:cNvPr id="521" name="矩形 520"/>
            <p:cNvSpPr/>
            <p:nvPr/>
          </p:nvSpPr>
          <p:spPr>
            <a:xfrm>
              <a:off x="4788024" y="2922969"/>
              <a:ext cx="648072" cy="2880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522" name="直接箭头连接符 521"/>
            <p:cNvCxnSpPr>
              <a:endCxn id="521" idx="1"/>
            </p:cNvCxnSpPr>
            <p:nvPr/>
          </p:nvCxnSpPr>
          <p:spPr>
            <a:xfrm>
              <a:off x="4644008" y="3066985"/>
              <a:ext cx="14401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3" name="组合 522"/>
          <p:cNvGrpSpPr/>
          <p:nvPr/>
        </p:nvGrpSpPr>
        <p:grpSpPr>
          <a:xfrm rot="10800000">
            <a:off x="2473574" y="1967156"/>
            <a:ext cx="792088" cy="288032"/>
            <a:chOff x="4644008" y="2922969"/>
            <a:chExt cx="792088" cy="288032"/>
          </a:xfrm>
        </p:grpSpPr>
        <p:sp>
          <p:nvSpPr>
            <p:cNvPr id="524" name="矩形 523"/>
            <p:cNvSpPr/>
            <p:nvPr/>
          </p:nvSpPr>
          <p:spPr>
            <a:xfrm>
              <a:off x="4788024" y="2922969"/>
              <a:ext cx="648072" cy="2880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525" name="直接箭头连接符 524"/>
            <p:cNvCxnSpPr>
              <a:endCxn id="524" idx="1"/>
            </p:cNvCxnSpPr>
            <p:nvPr/>
          </p:nvCxnSpPr>
          <p:spPr>
            <a:xfrm>
              <a:off x="4644008" y="3066985"/>
              <a:ext cx="14401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6" name="组合 525"/>
          <p:cNvGrpSpPr/>
          <p:nvPr/>
        </p:nvGrpSpPr>
        <p:grpSpPr>
          <a:xfrm rot="10800000">
            <a:off x="2473574" y="2760637"/>
            <a:ext cx="792088" cy="288032"/>
            <a:chOff x="4675479" y="2922969"/>
            <a:chExt cx="792088" cy="288032"/>
          </a:xfrm>
        </p:grpSpPr>
        <p:sp>
          <p:nvSpPr>
            <p:cNvPr id="527" name="矩形 526"/>
            <p:cNvSpPr/>
            <p:nvPr/>
          </p:nvSpPr>
          <p:spPr>
            <a:xfrm>
              <a:off x="4819495" y="2922969"/>
              <a:ext cx="648072" cy="2880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528" name="直接箭头连接符 527"/>
            <p:cNvCxnSpPr>
              <a:endCxn id="527" idx="1"/>
            </p:cNvCxnSpPr>
            <p:nvPr/>
          </p:nvCxnSpPr>
          <p:spPr>
            <a:xfrm>
              <a:off x="4675479" y="3066985"/>
              <a:ext cx="14401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9" name="TextBox 528"/>
          <p:cNvSpPr txBox="1"/>
          <p:nvPr/>
        </p:nvSpPr>
        <p:spPr>
          <a:xfrm>
            <a:off x="2473573" y="1501992"/>
            <a:ext cx="644903" cy="369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RF</a:t>
            </a:r>
            <a:endParaRPr lang="zh-CN" alt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30" name="TextBox 529"/>
          <p:cNvSpPr txBox="1"/>
          <p:nvPr/>
        </p:nvSpPr>
        <p:spPr>
          <a:xfrm>
            <a:off x="2475505" y="1942238"/>
            <a:ext cx="644903" cy="369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RF</a:t>
            </a:r>
            <a:endParaRPr lang="zh-CN" alt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31" name="TextBox 530"/>
          <p:cNvSpPr txBox="1"/>
          <p:nvPr/>
        </p:nvSpPr>
        <p:spPr>
          <a:xfrm>
            <a:off x="2472926" y="2721645"/>
            <a:ext cx="644903" cy="369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RF</a:t>
            </a:r>
            <a:endParaRPr lang="zh-CN" alt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532" name="组合 531"/>
          <p:cNvGrpSpPr/>
          <p:nvPr/>
        </p:nvGrpSpPr>
        <p:grpSpPr>
          <a:xfrm>
            <a:off x="1522102" y="1809622"/>
            <a:ext cx="397809" cy="347406"/>
            <a:chOff x="3499518" y="5099747"/>
            <a:chExt cx="397809" cy="347406"/>
          </a:xfrm>
        </p:grpSpPr>
        <p:cxnSp>
          <p:nvCxnSpPr>
            <p:cNvPr id="533" name="直接连接符 532"/>
            <p:cNvCxnSpPr/>
            <p:nvPr/>
          </p:nvCxnSpPr>
          <p:spPr>
            <a:xfrm>
              <a:off x="3611072" y="5438827"/>
              <a:ext cx="2862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4" name="等腰三角形 533"/>
            <p:cNvSpPr/>
            <p:nvPr/>
          </p:nvSpPr>
          <p:spPr>
            <a:xfrm rot="10800000">
              <a:off x="3499518" y="5099747"/>
              <a:ext cx="250588" cy="216024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535" name="直接连接符 534"/>
            <p:cNvCxnSpPr>
              <a:stCxn id="534" idx="0"/>
            </p:cNvCxnSpPr>
            <p:nvPr/>
          </p:nvCxnSpPr>
          <p:spPr>
            <a:xfrm>
              <a:off x="3624812" y="5315771"/>
              <a:ext cx="0" cy="1313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6" name="组合 535"/>
          <p:cNvGrpSpPr/>
          <p:nvPr/>
        </p:nvGrpSpPr>
        <p:grpSpPr>
          <a:xfrm>
            <a:off x="1476204" y="1339445"/>
            <a:ext cx="397809" cy="347406"/>
            <a:chOff x="3499518" y="5099747"/>
            <a:chExt cx="397809" cy="347406"/>
          </a:xfrm>
        </p:grpSpPr>
        <p:cxnSp>
          <p:nvCxnSpPr>
            <p:cNvPr id="537" name="直接连接符 536"/>
            <p:cNvCxnSpPr/>
            <p:nvPr/>
          </p:nvCxnSpPr>
          <p:spPr>
            <a:xfrm>
              <a:off x="3611072" y="5438827"/>
              <a:ext cx="2862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8" name="等腰三角形 537"/>
            <p:cNvSpPr/>
            <p:nvPr/>
          </p:nvSpPr>
          <p:spPr>
            <a:xfrm rot="10800000">
              <a:off x="3499518" y="5099747"/>
              <a:ext cx="250588" cy="216024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539" name="直接连接符 538"/>
            <p:cNvCxnSpPr>
              <a:stCxn id="538" idx="0"/>
            </p:cNvCxnSpPr>
            <p:nvPr/>
          </p:nvCxnSpPr>
          <p:spPr>
            <a:xfrm>
              <a:off x="3624812" y="5315771"/>
              <a:ext cx="0" cy="1313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0" name="组合 539"/>
          <p:cNvGrpSpPr/>
          <p:nvPr/>
        </p:nvGrpSpPr>
        <p:grpSpPr>
          <a:xfrm>
            <a:off x="1466326" y="2596995"/>
            <a:ext cx="397809" cy="347406"/>
            <a:chOff x="3499518" y="5099747"/>
            <a:chExt cx="397809" cy="347406"/>
          </a:xfrm>
        </p:grpSpPr>
        <p:cxnSp>
          <p:nvCxnSpPr>
            <p:cNvPr id="541" name="直接连接符 540"/>
            <p:cNvCxnSpPr/>
            <p:nvPr/>
          </p:nvCxnSpPr>
          <p:spPr>
            <a:xfrm>
              <a:off x="3611072" y="5438827"/>
              <a:ext cx="2862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2" name="等腰三角形 541"/>
            <p:cNvSpPr/>
            <p:nvPr/>
          </p:nvSpPr>
          <p:spPr>
            <a:xfrm rot="10800000">
              <a:off x="3499518" y="5099747"/>
              <a:ext cx="250588" cy="216024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543" name="直接连接符 542"/>
            <p:cNvCxnSpPr>
              <a:stCxn id="542" idx="0"/>
            </p:cNvCxnSpPr>
            <p:nvPr/>
          </p:nvCxnSpPr>
          <p:spPr>
            <a:xfrm>
              <a:off x="3624812" y="5315771"/>
              <a:ext cx="0" cy="1313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4" name="直接箭头连接符 543"/>
          <p:cNvCxnSpPr/>
          <p:nvPr/>
        </p:nvCxnSpPr>
        <p:spPr>
          <a:xfrm>
            <a:off x="2230395" y="1718392"/>
            <a:ext cx="243179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直接箭头连接符 544"/>
          <p:cNvCxnSpPr/>
          <p:nvPr/>
        </p:nvCxnSpPr>
        <p:spPr>
          <a:xfrm>
            <a:off x="2213771" y="2148547"/>
            <a:ext cx="243179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直接箭头连接符 545"/>
          <p:cNvCxnSpPr/>
          <p:nvPr/>
        </p:nvCxnSpPr>
        <p:spPr>
          <a:xfrm>
            <a:off x="2232326" y="2931025"/>
            <a:ext cx="243179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7" name="组合 546"/>
          <p:cNvGrpSpPr/>
          <p:nvPr/>
        </p:nvGrpSpPr>
        <p:grpSpPr>
          <a:xfrm>
            <a:off x="1760442" y="1401731"/>
            <a:ext cx="576064" cy="1870233"/>
            <a:chOff x="3347562" y="2295840"/>
            <a:chExt cx="576064" cy="1870233"/>
          </a:xfrm>
        </p:grpSpPr>
        <p:sp>
          <p:nvSpPr>
            <p:cNvPr id="548" name="矩形 547"/>
            <p:cNvSpPr/>
            <p:nvPr/>
          </p:nvSpPr>
          <p:spPr>
            <a:xfrm>
              <a:off x="3455574" y="2295840"/>
              <a:ext cx="360040" cy="1870233"/>
            </a:xfrm>
            <a:prstGeom prst="rect">
              <a:avLst/>
            </a:prstGeom>
            <a:solidFill>
              <a:srgbClr val="2626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549" name="TextBox 548"/>
            <p:cNvSpPr txBox="1"/>
            <p:nvPr/>
          </p:nvSpPr>
          <p:spPr>
            <a:xfrm>
              <a:off x="3347562" y="304996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AS</a:t>
              </a:r>
              <a:endParaRPr lang="zh-CN" altLang="en-US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cxnSp>
        <p:nvCxnSpPr>
          <p:cNvPr id="554" name="直接箭头连接符 553"/>
          <p:cNvCxnSpPr/>
          <p:nvPr/>
        </p:nvCxnSpPr>
        <p:spPr>
          <a:xfrm flipH="1">
            <a:off x="3203848" y="2108947"/>
            <a:ext cx="720080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直接箭头连接符 554"/>
          <p:cNvCxnSpPr/>
          <p:nvPr/>
        </p:nvCxnSpPr>
        <p:spPr>
          <a:xfrm>
            <a:off x="5696331" y="2987174"/>
            <a:ext cx="296779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6" name="直接箭头连接符 555"/>
          <p:cNvCxnSpPr/>
          <p:nvPr/>
        </p:nvCxnSpPr>
        <p:spPr>
          <a:xfrm>
            <a:off x="5701204" y="2134939"/>
            <a:ext cx="290577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7" name="直接箭头连接符 556"/>
          <p:cNvCxnSpPr/>
          <p:nvPr/>
        </p:nvCxnSpPr>
        <p:spPr>
          <a:xfrm>
            <a:off x="5701204" y="1740690"/>
            <a:ext cx="276349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9" name="矩形 558"/>
          <p:cNvSpPr/>
          <p:nvPr/>
        </p:nvSpPr>
        <p:spPr>
          <a:xfrm>
            <a:off x="5977553" y="1582386"/>
            <a:ext cx="648072" cy="2880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60" name="矩形 559"/>
          <p:cNvSpPr/>
          <p:nvPr/>
        </p:nvSpPr>
        <p:spPr>
          <a:xfrm>
            <a:off x="5991781" y="1986160"/>
            <a:ext cx="648072" cy="2880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61" name="矩形 560"/>
          <p:cNvSpPr/>
          <p:nvPr/>
        </p:nvSpPr>
        <p:spPr>
          <a:xfrm>
            <a:off x="5982679" y="2832821"/>
            <a:ext cx="648072" cy="2880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562" name="组合 561"/>
          <p:cNvGrpSpPr/>
          <p:nvPr/>
        </p:nvGrpSpPr>
        <p:grpSpPr>
          <a:xfrm>
            <a:off x="7228844" y="1355801"/>
            <a:ext cx="393845" cy="347406"/>
            <a:chOff x="3367345" y="5099747"/>
            <a:chExt cx="393845" cy="347406"/>
          </a:xfrm>
        </p:grpSpPr>
        <p:cxnSp>
          <p:nvCxnSpPr>
            <p:cNvPr id="563" name="直接连接符 562"/>
            <p:cNvCxnSpPr/>
            <p:nvPr/>
          </p:nvCxnSpPr>
          <p:spPr>
            <a:xfrm>
              <a:off x="3367345" y="5438827"/>
              <a:ext cx="2862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4" name="等腰三角形 563"/>
            <p:cNvSpPr/>
            <p:nvPr/>
          </p:nvSpPr>
          <p:spPr>
            <a:xfrm rot="10800000">
              <a:off x="3510602" y="5099747"/>
              <a:ext cx="250588" cy="216024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565" name="直接连接符 564"/>
            <p:cNvCxnSpPr>
              <a:stCxn id="564" idx="0"/>
            </p:cNvCxnSpPr>
            <p:nvPr/>
          </p:nvCxnSpPr>
          <p:spPr>
            <a:xfrm>
              <a:off x="3635896" y="5315771"/>
              <a:ext cx="0" cy="1313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6" name="TextBox 565"/>
          <p:cNvSpPr txBox="1"/>
          <p:nvPr/>
        </p:nvSpPr>
        <p:spPr>
          <a:xfrm>
            <a:off x="5940152" y="1556792"/>
            <a:ext cx="644903" cy="369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RF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67" name="TextBox 566"/>
          <p:cNvSpPr txBox="1"/>
          <p:nvPr/>
        </p:nvSpPr>
        <p:spPr>
          <a:xfrm>
            <a:off x="5973405" y="1963065"/>
            <a:ext cx="644903" cy="369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RF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68" name="TextBox 567"/>
          <p:cNvSpPr txBox="1"/>
          <p:nvPr/>
        </p:nvSpPr>
        <p:spPr>
          <a:xfrm>
            <a:off x="5991781" y="2795081"/>
            <a:ext cx="644903" cy="369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RF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569" name="组合 568"/>
          <p:cNvGrpSpPr/>
          <p:nvPr/>
        </p:nvGrpSpPr>
        <p:grpSpPr>
          <a:xfrm>
            <a:off x="7228844" y="1814688"/>
            <a:ext cx="393845" cy="347406"/>
            <a:chOff x="3367345" y="5099747"/>
            <a:chExt cx="393845" cy="347406"/>
          </a:xfrm>
        </p:grpSpPr>
        <p:cxnSp>
          <p:nvCxnSpPr>
            <p:cNvPr id="570" name="直接连接符 569"/>
            <p:cNvCxnSpPr/>
            <p:nvPr/>
          </p:nvCxnSpPr>
          <p:spPr>
            <a:xfrm>
              <a:off x="3367345" y="5438827"/>
              <a:ext cx="2862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1" name="等腰三角形 570"/>
            <p:cNvSpPr/>
            <p:nvPr/>
          </p:nvSpPr>
          <p:spPr>
            <a:xfrm rot="10800000">
              <a:off x="3510602" y="5099747"/>
              <a:ext cx="250588" cy="216024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572" name="直接连接符 571"/>
            <p:cNvCxnSpPr>
              <a:stCxn id="571" idx="0"/>
            </p:cNvCxnSpPr>
            <p:nvPr/>
          </p:nvCxnSpPr>
          <p:spPr>
            <a:xfrm>
              <a:off x="3635896" y="5315771"/>
              <a:ext cx="0" cy="1313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3" name="组合 572"/>
          <p:cNvGrpSpPr/>
          <p:nvPr/>
        </p:nvGrpSpPr>
        <p:grpSpPr>
          <a:xfrm>
            <a:off x="7228844" y="2664009"/>
            <a:ext cx="393845" cy="347406"/>
            <a:chOff x="3367345" y="5099747"/>
            <a:chExt cx="393845" cy="347406"/>
          </a:xfrm>
        </p:grpSpPr>
        <p:cxnSp>
          <p:nvCxnSpPr>
            <p:cNvPr id="574" name="直接连接符 573"/>
            <p:cNvCxnSpPr/>
            <p:nvPr/>
          </p:nvCxnSpPr>
          <p:spPr>
            <a:xfrm>
              <a:off x="3367345" y="5438827"/>
              <a:ext cx="2862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5" name="等腰三角形 574"/>
            <p:cNvSpPr/>
            <p:nvPr/>
          </p:nvSpPr>
          <p:spPr>
            <a:xfrm rot="10800000">
              <a:off x="3510602" y="5099747"/>
              <a:ext cx="250588" cy="216024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576" name="直接连接符 575"/>
            <p:cNvCxnSpPr>
              <a:stCxn id="575" idx="0"/>
            </p:cNvCxnSpPr>
            <p:nvPr/>
          </p:nvCxnSpPr>
          <p:spPr>
            <a:xfrm>
              <a:off x="3635896" y="5315771"/>
              <a:ext cx="0" cy="1313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9" name="直接箭头连接符 578"/>
          <p:cNvCxnSpPr/>
          <p:nvPr/>
        </p:nvCxnSpPr>
        <p:spPr>
          <a:xfrm>
            <a:off x="5148064" y="2131530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直接箭头连接符 580"/>
          <p:cNvCxnSpPr/>
          <p:nvPr/>
        </p:nvCxnSpPr>
        <p:spPr>
          <a:xfrm>
            <a:off x="5148064" y="2987118"/>
            <a:ext cx="648072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5" name="直接箭头连接符 584"/>
          <p:cNvCxnSpPr/>
          <p:nvPr/>
        </p:nvCxnSpPr>
        <p:spPr>
          <a:xfrm>
            <a:off x="6639853" y="1731742"/>
            <a:ext cx="296779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6" name="直接箭头连接符 585"/>
          <p:cNvCxnSpPr/>
          <p:nvPr/>
        </p:nvCxnSpPr>
        <p:spPr>
          <a:xfrm>
            <a:off x="6639853" y="2136014"/>
            <a:ext cx="296779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7" name="直接箭头连接符 586"/>
          <p:cNvCxnSpPr/>
          <p:nvPr/>
        </p:nvCxnSpPr>
        <p:spPr>
          <a:xfrm>
            <a:off x="6650638" y="2987174"/>
            <a:ext cx="296779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8" name="组合 587"/>
          <p:cNvGrpSpPr/>
          <p:nvPr/>
        </p:nvGrpSpPr>
        <p:grpSpPr>
          <a:xfrm>
            <a:off x="6758113" y="1409339"/>
            <a:ext cx="576064" cy="1870233"/>
            <a:chOff x="3347562" y="2295840"/>
            <a:chExt cx="576064" cy="1870233"/>
          </a:xfrm>
        </p:grpSpPr>
        <p:sp>
          <p:nvSpPr>
            <p:cNvPr id="589" name="矩形 588"/>
            <p:cNvSpPr/>
            <p:nvPr/>
          </p:nvSpPr>
          <p:spPr>
            <a:xfrm>
              <a:off x="3455574" y="2295840"/>
              <a:ext cx="360040" cy="1870233"/>
            </a:xfrm>
            <a:prstGeom prst="rect">
              <a:avLst/>
            </a:prstGeom>
            <a:solidFill>
              <a:srgbClr val="2626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590" name="TextBox 589"/>
            <p:cNvSpPr txBox="1"/>
            <p:nvPr/>
          </p:nvSpPr>
          <p:spPr>
            <a:xfrm>
              <a:off x="3347562" y="304996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AS</a:t>
              </a:r>
              <a:endParaRPr lang="zh-CN" altLang="en-US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597" name="矩形 596"/>
          <p:cNvSpPr/>
          <p:nvPr/>
        </p:nvSpPr>
        <p:spPr>
          <a:xfrm>
            <a:off x="3779912" y="1484784"/>
            <a:ext cx="158417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01" name="直接箭头连接符 600"/>
          <p:cNvCxnSpPr/>
          <p:nvPr/>
        </p:nvCxnSpPr>
        <p:spPr>
          <a:xfrm flipH="1">
            <a:off x="3203849" y="2903611"/>
            <a:ext cx="576063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8" name="TextBox 597"/>
          <p:cNvSpPr txBox="1"/>
          <p:nvPr/>
        </p:nvSpPr>
        <p:spPr>
          <a:xfrm>
            <a:off x="3995936" y="1844824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Amplify and </a:t>
            </a:r>
          </a:p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Forward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602" name="直接箭头连接符 601"/>
          <p:cNvCxnSpPr/>
          <p:nvPr/>
        </p:nvCxnSpPr>
        <p:spPr>
          <a:xfrm flipH="1">
            <a:off x="5364088" y="1738267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0" name="TextBox 699"/>
          <p:cNvSpPr txBox="1"/>
          <p:nvPr/>
        </p:nvSpPr>
        <p:spPr>
          <a:xfrm>
            <a:off x="378520" y="2323480"/>
            <a:ext cx="1508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Signal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701" name="直接箭头连接符 700"/>
          <p:cNvCxnSpPr/>
          <p:nvPr/>
        </p:nvCxnSpPr>
        <p:spPr>
          <a:xfrm>
            <a:off x="7740352" y="2276872"/>
            <a:ext cx="8995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2" name="TextBox 701"/>
          <p:cNvSpPr txBox="1"/>
          <p:nvPr/>
        </p:nvSpPr>
        <p:spPr>
          <a:xfrm>
            <a:off x="7579320" y="1870224"/>
            <a:ext cx="1564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Transmitted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03" name="TextBox 702"/>
          <p:cNvSpPr txBox="1"/>
          <p:nvPr/>
        </p:nvSpPr>
        <p:spPr>
          <a:xfrm>
            <a:off x="7719020" y="2336180"/>
            <a:ext cx="1564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Signal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719" name="组合 718"/>
          <p:cNvGrpSpPr/>
          <p:nvPr/>
        </p:nvGrpSpPr>
        <p:grpSpPr>
          <a:xfrm>
            <a:off x="3707904" y="1656358"/>
            <a:ext cx="1758786" cy="1378694"/>
            <a:chOff x="3707904" y="1656358"/>
            <a:chExt cx="1758786" cy="1378694"/>
          </a:xfrm>
        </p:grpSpPr>
        <p:sp>
          <p:nvSpPr>
            <p:cNvPr id="713" name="椭圆 712"/>
            <p:cNvSpPr/>
            <p:nvPr/>
          </p:nvSpPr>
          <p:spPr>
            <a:xfrm>
              <a:off x="5338688" y="1675408"/>
              <a:ext cx="128002" cy="128002"/>
            </a:xfrm>
            <a:prstGeom prst="ellipse">
              <a:avLst/>
            </a:prstGeom>
            <a:solidFill>
              <a:srgbClr val="A3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4" name="椭圆 713"/>
            <p:cNvSpPr/>
            <p:nvPr/>
          </p:nvSpPr>
          <p:spPr>
            <a:xfrm>
              <a:off x="5329163" y="2066196"/>
              <a:ext cx="128002" cy="128002"/>
            </a:xfrm>
            <a:prstGeom prst="ellipse">
              <a:avLst/>
            </a:prstGeom>
            <a:solidFill>
              <a:srgbClr val="A3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5" name="椭圆 714"/>
            <p:cNvSpPr/>
            <p:nvPr/>
          </p:nvSpPr>
          <p:spPr>
            <a:xfrm>
              <a:off x="5329163" y="2907050"/>
              <a:ext cx="128002" cy="128002"/>
            </a:xfrm>
            <a:prstGeom prst="ellipse">
              <a:avLst/>
            </a:prstGeom>
            <a:solidFill>
              <a:srgbClr val="A3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6" name="椭圆 715"/>
            <p:cNvSpPr/>
            <p:nvPr/>
          </p:nvSpPr>
          <p:spPr>
            <a:xfrm>
              <a:off x="3707904" y="1656358"/>
              <a:ext cx="128002" cy="128002"/>
            </a:xfrm>
            <a:prstGeom prst="ellipse">
              <a:avLst/>
            </a:prstGeom>
            <a:solidFill>
              <a:srgbClr val="A3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7" name="椭圆 716"/>
            <p:cNvSpPr/>
            <p:nvPr/>
          </p:nvSpPr>
          <p:spPr>
            <a:xfrm>
              <a:off x="3712096" y="2048287"/>
              <a:ext cx="128002" cy="128002"/>
            </a:xfrm>
            <a:prstGeom prst="ellipse">
              <a:avLst/>
            </a:prstGeom>
            <a:solidFill>
              <a:srgbClr val="A3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18" name="椭圆 717"/>
            <p:cNvSpPr/>
            <p:nvPr/>
          </p:nvSpPr>
          <p:spPr>
            <a:xfrm>
              <a:off x="3707904" y="2833886"/>
              <a:ext cx="128002" cy="128002"/>
            </a:xfrm>
            <a:prstGeom prst="ellipse">
              <a:avLst/>
            </a:prstGeom>
            <a:solidFill>
              <a:srgbClr val="A3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049" name="组合 2048"/>
          <p:cNvGrpSpPr/>
          <p:nvPr/>
        </p:nvGrpSpPr>
        <p:grpSpPr>
          <a:xfrm>
            <a:off x="1115616" y="1412776"/>
            <a:ext cx="7357386" cy="2144172"/>
            <a:chOff x="1768905" y="1580066"/>
            <a:chExt cx="7357386" cy="2144172"/>
          </a:xfrm>
        </p:grpSpPr>
        <p:sp>
          <p:nvSpPr>
            <p:cNvPr id="288" name="椭圆 287"/>
            <p:cNvSpPr/>
            <p:nvPr/>
          </p:nvSpPr>
          <p:spPr>
            <a:xfrm>
              <a:off x="1768905" y="1580066"/>
              <a:ext cx="7357386" cy="2144172"/>
            </a:xfrm>
            <a:prstGeom prst="ellipse">
              <a:avLst/>
            </a:prstGeom>
            <a:solidFill>
              <a:srgbClr val="006000">
                <a:alpha val="90000"/>
              </a:srgbClr>
            </a:solidFill>
            <a:ln>
              <a:solidFill>
                <a:schemeClr val="bg1"/>
              </a:solidFill>
            </a:ln>
            <a:effectLst>
              <a:outerShdw blurRad="50800" dist="38100" dir="2700000" sx="101000" sy="101000" algn="tl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9" name="TextBox 288"/>
            <p:cNvSpPr txBox="1"/>
            <p:nvPr/>
          </p:nvSpPr>
          <p:spPr>
            <a:xfrm>
              <a:off x="2005681" y="2372154"/>
              <a:ext cx="68333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chemeClr val="bg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Energy efficient MIMO with AS?</a:t>
              </a:r>
            </a:p>
          </p:txBody>
        </p:sp>
      </p:grpSp>
      <p:sp>
        <p:nvSpPr>
          <p:cNvPr id="720" name="TextBox 719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Two-way</a:t>
            </a:r>
            <a:endParaRPr lang="zh-CN" altLang="en-US" dirty="0"/>
          </a:p>
        </p:txBody>
      </p:sp>
      <p:sp>
        <p:nvSpPr>
          <p:cNvPr id="143" name="矩形 142"/>
          <p:cNvSpPr/>
          <p:nvPr/>
        </p:nvSpPr>
        <p:spPr>
          <a:xfrm>
            <a:off x="1403648" y="1124744"/>
            <a:ext cx="6264696" cy="230425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21622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7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1" grpId="0"/>
      <p:bldP spid="130" grpId="0"/>
      <p:bldP spid="244" grpId="0" animBg="1"/>
      <p:bldP spid="245" grpId="0"/>
      <p:bldP spid="246" grpId="0"/>
      <p:bldP spid="247" grpId="0"/>
      <p:bldP spid="251" grpId="0"/>
      <p:bldP spid="299" grpId="0"/>
      <p:bldP spid="300" grpId="0"/>
      <p:bldP spid="30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矩形 293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216" y="-117140"/>
            <a:ext cx="8796856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E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nergy</a:t>
            </a:r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E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fficient</a:t>
            </a:r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MIMO 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with</a:t>
            </a:r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AS</a:t>
            </a:r>
            <a:endParaRPr lang="zh-CN" altLang="en-US" sz="3600" b="1" cap="all" dirty="0">
              <a:solidFill>
                <a:srgbClr val="CC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0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X. Zhou, B. Bo, W. Chen </a:t>
            </a:r>
            <a:endParaRPr lang="zh-CN" altLang="en-US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243" name="组合 242"/>
          <p:cNvGrpSpPr/>
          <p:nvPr/>
        </p:nvGrpSpPr>
        <p:grpSpPr>
          <a:xfrm>
            <a:off x="187750" y="3920343"/>
            <a:ext cx="4882546" cy="2648323"/>
            <a:chOff x="731394" y="4666119"/>
            <a:chExt cx="6975590" cy="1541785"/>
          </a:xfrm>
          <a:effectLst>
            <a:outerShdw blurRad="50800" dist="38100" dir="2700000" sx="101000" sy="101000" algn="tl" rotWithShape="0">
              <a:prstClr val="black">
                <a:alpha val="24000"/>
              </a:prstClr>
            </a:outerShdw>
          </a:effectLst>
        </p:grpSpPr>
        <p:sp>
          <p:nvSpPr>
            <p:cNvPr id="245" name="圆角矩形 244"/>
            <p:cNvSpPr/>
            <p:nvPr/>
          </p:nvSpPr>
          <p:spPr>
            <a:xfrm>
              <a:off x="743222" y="4666119"/>
              <a:ext cx="6961836" cy="1541785"/>
            </a:xfrm>
            <a:prstGeom prst="roundRect">
              <a:avLst>
                <a:gd name="adj" fmla="val 8636"/>
              </a:avLst>
            </a:prstGeom>
            <a:solidFill>
              <a:srgbClr val="0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246" name="同侧圆角矩形 245"/>
            <p:cNvSpPr/>
            <p:nvPr/>
          </p:nvSpPr>
          <p:spPr>
            <a:xfrm rot="10800000">
              <a:off x="731394" y="4955238"/>
              <a:ext cx="6975590" cy="1252661"/>
            </a:xfrm>
            <a:prstGeom prst="round2SameRect">
              <a:avLst>
                <a:gd name="adj1" fmla="val 11394"/>
                <a:gd name="adj2" fmla="val 0"/>
              </a:avLst>
            </a:prstGeom>
            <a:solidFill>
              <a:srgbClr val="E5E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</p:grpSp>
      <p:sp>
        <p:nvSpPr>
          <p:cNvPr id="240" name="TextBox 239"/>
          <p:cNvSpPr txBox="1"/>
          <p:nvPr/>
        </p:nvSpPr>
        <p:spPr>
          <a:xfrm>
            <a:off x="217208" y="5171664"/>
            <a:ext cx="5774021" cy="381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b="1" dirty="0" smtClean="0">
                <a:cs typeface="Times New Roman" pitchFamily="18" charset="0"/>
              </a:rPr>
              <a:t>Optimization of RF </a:t>
            </a:r>
            <a:r>
              <a:rPr lang="en-US" altLang="zh-CN" b="1" dirty="0">
                <a:cs typeface="Times New Roman" pitchFamily="18" charset="0"/>
              </a:rPr>
              <a:t>and </a:t>
            </a:r>
            <a:r>
              <a:rPr lang="en-US" altLang="zh-CN" b="1" dirty="0" smtClean="0">
                <a:cs typeface="Times New Roman" pitchFamily="18" charset="0"/>
              </a:rPr>
              <a:t>AS </a:t>
            </a:r>
            <a:r>
              <a:rPr lang="en-US" altLang="zh-CN" b="1" dirty="0">
                <a:cs typeface="Times New Roman" pitchFamily="18" charset="0"/>
              </a:rPr>
              <a:t>simultaneously </a:t>
            </a:r>
            <a:endParaRPr lang="en-US" altLang="zh-CN" b="1" dirty="0" smtClean="0">
              <a:cs typeface="Times New Roman" pitchFamily="18" charset="0"/>
            </a:endParaRPr>
          </a:p>
        </p:txBody>
      </p:sp>
      <p:sp>
        <p:nvSpPr>
          <p:cNvPr id="241" name="TextBox 240"/>
          <p:cNvSpPr txBox="1"/>
          <p:nvPr/>
        </p:nvSpPr>
        <p:spPr>
          <a:xfrm>
            <a:off x="216302" y="4649971"/>
            <a:ext cx="5774021" cy="381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b="1" dirty="0" smtClean="0">
                <a:cs typeface="Times New Roman" pitchFamily="18" charset="0"/>
              </a:rPr>
              <a:t>Number of active RF chains is dynamical </a:t>
            </a:r>
          </a:p>
        </p:txBody>
      </p:sp>
      <p:sp>
        <p:nvSpPr>
          <p:cNvPr id="248" name="TextBox 247"/>
          <p:cNvSpPr txBox="1"/>
          <p:nvPr/>
        </p:nvSpPr>
        <p:spPr>
          <a:xfrm>
            <a:off x="314026" y="3988136"/>
            <a:ext cx="4257974" cy="381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Features</a:t>
            </a:r>
            <a:endParaRPr lang="zh-CN" altLang="en-US" b="1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256" name="组合 255"/>
          <p:cNvGrpSpPr/>
          <p:nvPr/>
        </p:nvGrpSpPr>
        <p:grpSpPr>
          <a:xfrm>
            <a:off x="5225135" y="3931859"/>
            <a:ext cx="3823129" cy="2262044"/>
            <a:chOff x="731395" y="4666119"/>
            <a:chExt cx="6975590" cy="1541785"/>
          </a:xfrm>
          <a:effectLst>
            <a:outerShdw blurRad="50800" dist="38100" dir="2700000" sx="101000" sy="101000" algn="tl" rotWithShape="0">
              <a:prstClr val="black">
                <a:alpha val="24000"/>
              </a:prstClr>
            </a:outerShdw>
          </a:effectLst>
        </p:grpSpPr>
        <p:sp>
          <p:nvSpPr>
            <p:cNvPr id="257" name="圆角矩形 256"/>
            <p:cNvSpPr/>
            <p:nvPr/>
          </p:nvSpPr>
          <p:spPr>
            <a:xfrm>
              <a:off x="743221" y="4666119"/>
              <a:ext cx="6961837" cy="1541785"/>
            </a:xfrm>
            <a:prstGeom prst="roundRect">
              <a:avLst>
                <a:gd name="adj" fmla="val 8636"/>
              </a:avLst>
            </a:prstGeom>
            <a:solidFill>
              <a:srgbClr val="2626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258" name="同侧圆角矩形 257"/>
            <p:cNvSpPr/>
            <p:nvPr/>
          </p:nvSpPr>
          <p:spPr>
            <a:xfrm rot="10800000">
              <a:off x="731395" y="4954244"/>
              <a:ext cx="6975590" cy="1253659"/>
            </a:xfrm>
            <a:prstGeom prst="round2SameRect">
              <a:avLst>
                <a:gd name="adj1" fmla="val 11394"/>
                <a:gd name="adj2" fmla="val 0"/>
              </a:avLst>
            </a:prstGeom>
            <a:solidFill>
              <a:srgbClr val="E9E9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</p:grpSp>
      <p:sp>
        <p:nvSpPr>
          <p:cNvPr id="259" name="TextBox 258"/>
          <p:cNvSpPr txBox="1"/>
          <p:nvPr/>
        </p:nvSpPr>
        <p:spPr>
          <a:xfrm>
            <a:off x="5312613" y="3931859"/>
            <a:ext cx="4257974" cy="381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Previous  Work</a:t>
            </a:r>
            <a:endParaRPr lang="zh-CN" altLang="en-US" b="1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42" name="TextBox 241"/>
          <p:cNvSpPr txBox="1"/>
          <p:nvPr/>
        </p:nvSpPr>
        <p:spPr>
          <a:xfrm>
            <a:off x="215291" y="5681117"/>
            <a:ext cx="5774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b="1" dirty="0" smtClean="0">
                <a:cs typeface="Times New Roman" pitchFamily="18" charset="0"/>
              </a:rPr>
              <a:t>EE maximization</a:t>
            </a:r>
          </a:p>
        </p:txBody>
      </p:sp>
      <p:sp>
        <p:nvSpPr>
          <p:cNvPr id="158" name="矩形 157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3" name="矩形 162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5" name="矩形 194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6" name="矩形 195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7" name="TextBox 196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683076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226" name="灯片编号占位符 7"/>
          <p:cNvSpPr txBox="1">
            <a:spLocks/>
          </p:cNvSpPr>
          <p:nvPr/>
        </p:nvSpPr>
        <p:spPr>
          <a:xfrm>
            <a:off x="6705064" y="6559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6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cxnSp>
        <p:nvCxnSpPr>
          <p:cNvPr id="230" name="直接箭头连接符 229"/>
          <p:cNvCxnSpPr/>
          <p:nvPr/>
        </p:nvCxnSpPr>
        <p:spPr>
          <a:xfrm flipH="1">
            <a:off x="3556056" y="1711468"/>
            <a:ext cx="367872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3121105" y="218112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SW</a:t>
            </a:r>
            <a:endParaRPr lang="zh-CN" altLang="en-US" dirty="0">
              <a:solidFill>
                <a:schemeClr val="bg1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32" name="矩形 231"/>
          <p:cNvSpPr/>
          <p:nvPr/>
        </p:nvSpPr>
        <p:spPr>
          <a:xfrm>
            <a:off x="3226422" y="1406577"/>
            <a:ext cx="360040" cy="1870233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233" name="组合 232"/>
          <p:cNvGrpSpPr/>
          <p:nvPr/>
        </p:nvGrpSpPr>
        <p:grpSpPr>
          <a:xfrm rot="10800000">
            <a:off x="2473574" y="1557351"/>
            <a:ext cx="792088" cy="288032"/>
            <a:chOff x="4644008" y="2922969"/>
            <a:chExt cx="792088" cy="288032"/>
          </a:xfrm>
        </p:grpSpPr>
        <p:sp>
          <p:nvSpPr>
            <p:cNvPr id="234" name="矩形 233"/>
            <p:cNvSpPr/>
            <p:nvPr/>
          </p:nvSpPr>
          <p:spPr>
            <a:xfrm>
              <a:off x="4788024" y="2922969"/>
              <a:ext cx="648072" cy="2880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238" name="直接箭头连接符 237"/>
            <p:cNvCxnSpPr>
              <a:endCxn id="234" idx="1"/>
            </p:cNvCxnSpPr>
            <p:nvPr/>
          </p:nvCxnSpPr>
          <p:spPr>
            <a:xfrm>
              <a:off x="4644008" y="3066985"/>
              <a:ext cx="14401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组合 238"/>
          <p:cNvGrpSpPr/>
          <p:nvPr/>
        </p:nvGrpSpPr>
        <p:grpSpPr>
          <a:xfrm rot="10800000">
            <a:off x="2473574" y="1967156"/>
            <a:ext cx="792088" cy="288032"/>
            <a:chOff x="4644008" y="2922969"/>
            <a:chExt cx="792088" cy="288032"/>
          </a:xfrm>
        </p:grpSpPr>
        <p:sp>
          <p:nvSpPr>
            <p:cNvPr id="244" name="矩形 243"/>
            <p:cNvSpPr/>
            <p:nvPr/>
          </p:nvSpPr>
          <p:spPr>
            <a:xfrm>
              <a:off x="4788024" y="2922969"/>
              <a:ext cx="648072" cy="2880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247" name="直接箭头连接符 246"/>
            <p:cNvCxnSpPr>
              <a:endCxn id="244" idx="1"/>
            </p:cNvCxnSpPr>
            <p:nvPr/>
          </p:nvCxnSpPr>
          <p:spPr>
            <a:xfrm>
              <a:off x="4644008" y="3066985"/>
              <a:ext cx="14401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3" name="组合 252"/>
          <p:cNvGrpSpPr/>
          <p:nvPr/>
        </p:nvGrpSpPr>
        <p:grpSpPr>
          <a:xfrm rot="10800000">
            <a:off x="2473574" y="2760637"/>
            <a:ext cx="792088" cy="288032"/>
            <a:chOff x="4675479" y="2922969"/>
            <a:chExt cx="792088" cy="288032"/>
          </a:xfrm>
        </p:grpSpPr>
        <p:sp>
          <p:nvSpPr>
            <p:cNvPr id="254" name="矩形 253"/>
            <p:cNvSpPr/>
            <p:nvPr/>
          </p:nvSpPr>
          <p:spPr>
            <a:xfrm>
              <a:off x="4819495" y="2922969"/>
              <a:ext cx="648072" cy="288032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255" name="直接箭头连接符 254"/>
            <p:cNvCxnSpPr>
              <a:endCxn id="254" idx="1"/>
            </p:cNvCxnSpPr>
            <p:nvPr/>
          </p:nvCxnSpPr>
          <p:spPr>
            <a:xfrm>
              <a:off x="4675479" y="3066985"/>
              <a:ext cx="144016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7" name="TextBox 266"/>
          <p:cNvSpPr txBox="1"/>
          <p:nvPr/>
        </p:nvSpPr>
        <p:spPr>
          <a:xfrm>
            <a:off x="2473573" y="1501992"/>
            <a:ext cx="644903" cy="369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RF</a:t>
            </a:r>
            <a:endParaRPr lang="zh-CN" alt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2475505" y="1942238"/>
            <a:ext cx="644903" cy="369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RF</a:t>
            </a:r>
            <a:endParaRPr lang="zh-CN" alt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2472926" y="2721645"/>
            <a:ext cx="644903" cy="369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RF</a:t>
            </a:r>
            <a:endParaRPr lang="zh-CN" altLang="en-US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273" name="组合 272"/>
          <p:cNvGrpSpPr/>
          <p:nvPr/>
        </p:nvGrpSpPr>
        <p:grpSpPr>
          <a:xfrm>
            <a:off x="1522102" y="1809622"/>
            <a:ext cx="397809" cy="347406"/>
            <a:chOff x="3499518" y="5099747"/>
            <a:chExt cx="397809" cy="347406"/>
          </a:xfrm>
        </p:grpSpPr>
        <p:cxnSp>
          <p:nvCxnSpPr>
            <p:cNvPr id="276" name="直接连接符 275"/>
            <p:cNvCxnSpPr/>
            <p:nvPr/>
          </p:nvCxnSpPr>
          <p:spPr>
            <a:xfrm>
              <a:off x="3611072" y="5438827"/>
              <a:ext cx="2862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0" name="等腰三角形 279"/>
            <p:cNvSpPr/>
            <p:nvPr/>
          </p:nvSpPr>
          <p:spPr>
            <a:xfrm rot="10800000">
              <a:off x="3499518" y="5099747"/>
              <a:ext cx="250588" cy="216024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282" name="直接连接符 281"/>
            <p:cNvCxnSpPr>
              <a:stCxn id="280" idx="0"/>
            </p:cNvCxnSpPr>
            <p:nvPr/>
          </p:nvCxnSpPr>
          <p:spPr>
            <a:xfrm>
              <a:off x="3624812" y="5315771"/>
              <a:ext cx="0" cy="1313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4" name="组合 283"/>
          <p:cNvGrpSpPr/>
          <p:nvPr/>
        </p:nvGrpSpPr>
        <p:grpSpPr>
          <a:xfrm>
            <a:off x="1476204" y="1339445"/>
            <a:ext cx="397809" cy="347406"/>
            <a:chOff x="3499518" y="5099747"/>
            <a:chExt cx="397809" cy="347406"/>
          </a:xfrm>
        </p:grpSpPr>
        <p:cxnSp>
          <p:nvCxnSpPr>
            <p:cNvPr id="295" name="直接连接符 294"/>
            <p:cNvCxnSpPr/>
            <p:nvPr/>
          </p:nvCxnSpPr>
          <p:spPr>
            <a:xfrm>
              <a:off x="3611072" y="5438827"/>
              <a:ext cx="2862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等腰三角形 295"/>
            <p:cNvSpPr/>
            <p:nvPr/>
          </p:nvSpPr>
          <p:spPr>
            <a:xfrm rot="10800000">
              <a:off x="3499518" y="5099747"/>
              <a:ext cx="250588" cy="216024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297" name="直接连接符 296"/>
            <p:cNvCxnSpPr>
              <a:stCxn id="296" idx="0"/>
            </p:cNvCxnSpPr>
            <p:nvPr/>
          </p:nvCxnSpPr>
          <p:spPr>
            <a:xfrm>
              <a:off x="3624812" y="5315771"/>
              <a:ext cx="0" cy="1313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8" name="组合 297"/>
          <p:cNvGrpSpPr/>
          <p:nvPr/>
        </p:nvGrpSpPr>
        <p:grpSpPr>
          <a:xfrm>
            <a:off x="1466326" y="2596995"/>
            <a:ext cx="397809" cy="347406"/>
            <a:chOff x="3499518" y="5099747"/>
            <a:chExt cx="397809" cy="347406"/>
          </a:xfrm>
        </p:grpSpPr>
        <p:cxnSp>
          <p:nvCxnSpPr>
            <p:cNvPr id="299" name="直接连接符 298"/>
            <p:cNvCxnSpPr/>
            <p:nvPr/>
          </p:nvCxnSpPr>
          <p:spPr>
            <a:xfrm>
              <a:off x="3611072" y="5438827"/>
              <a:ext cx="2862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0" name="等腰三角形 299"/>
            <p:cNvSpPr/>
            <p:nvPr/>
          </p:nvSpPr>
          <p:spPr>
            <a:xfrm rot="10800000">
              <a:off x="3499518" y="5099747"/>
              <a:ext cx="250588" cy="216024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301" name="直接连接符 300"/>
            <p:cNvCxnSpPr>
              <a:stCxn id="300" idx="0"/>
            </p:cNvCxnSpPr>
            <p:nvPr/>
          </p:nvCxnSpPr>
          <p:spPr>
            <a:xfrm>
              <a:off x="3624812" y="5315771"/>
              <a:ext cx="0" cy="1313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2" name="直接箭头连接符 301"/>
          <p:cNvCxnSpPr/>
          <p:nvPr/>
        </p:nvCxnSpPr>
        <p:spPr>
          <a:xfrm>
            <a:off x="2230395" y="1718392"/>
            <a:ext cx="243179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直接箭头连接符 302"/>
          <p:cNvCxnSpPr/>
          <p:nvPr/>
        </p:nvCxnSpPr>
        <p:spPr>
          <a:xfrm>
            <a:off x="2213771" y="2148547"/>
            <a:ext cx="243179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直接箭头连接符 303"/>
          <p:cNvCxnSpPr/>
          <p:nvPr/>
        </p:nvCxnSpPr>
        <p:spPr>
          <a:xfrm>
            <a:off x="2232326" y="2931025"/>
            <a:ext cx="243179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5" name="组合 304"/>
          <p:cNvGrpSpPr/>
          <p:nvPr/>
        </p:nvGrpSpPr>
        <p:grpSpPr>
          <a:xfrm>
            <a:off x="1760442" y="1401731"/>
            <a:ext cx="576064" cy="1870233"/>
            <a:chOff x="3347562" y="2295840"/>
            <a:chExt cx="576064" cy="1870233"/>
          </a:xfrm>
        </p:grpSpPr>
        <p:sp>
          <p:nvSpPr>
            <p:cNvPr id="306" name="矩形 305"/>
            <p:cNvSpPr/>
            <p:nvPr/>
          </p:nvSpPr>
          <p:spPr>
            <a:xfrm>
              <a:off x="3455574" y="2295840"/>
              <a:ext cx="360040" cy="1870233"/>
            </a:xfrm>
            <a:prstGeom prst="rect">
              <a:avLst/>
            </a:prstGeom>
            <a:solidFill>
              <a:srgbClr val="2626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3347562" y="304996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AS</a:t>
              </a:r>
              <a:endParaRPr lang="zh-CN" altLang="en-US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cxnSp>
        <p:nvCxnSpPr>
          <p:cNvPr id="308" name="直接箭头连接符 307"/>
          <p:cNvCxnSpPr/>
          <p:nvPr/>
        </p:nvCxnSpPr>
        <p:spPr>
          <a:xfrm flipH="1" flipV="1">
            <a:off x="3370438" y="1912956"/>
            <a:ext cx="229936" cy="20941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直接箭头连接符 308"/>
          <p:cNvCxnSpPr/>
          <p:nvPr/>
        </p:nvCxnSpPr>
        <p:spPr>
          <a:xfrm flipH="1" flipV="1">
            <a:off x="3348650" y="1513137"/>
            <a:ext cx="229936" cy="20941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直接箭头连接符 309"/>
          <p:cNvCxnSpPr/>
          <p:nvPr/>
        </p:nvCxnSpPr>
        <p:spPr>
          <a:xfrm flipH="1" flipV="1">
            <a:off x="3382863" y="2708620"/>
            <a:ext cx="229936" cy="209418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矩形 310"/>
          <p:cNvSpPr/>
          <p:nvPr/>
        </p:nvSpPr>
        <p:spPr>
          <a:xfrm>
            <a:off x="2380206" y="1439430"/>
            <a:ext cx="803923" cy="1692896"/>
          </a:xfrm>
          <a:prstGeom prst="rect">
            <a:avLst/>
          </a:prstGeom>
          <a:noFill/>
          <a:ln>
            <a:solidFill>
              <a:srgbClr val="A3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12" name="直接箭头连接符 311"/>
          <p:cNvCxnSpPr/>
          <p:nvPr/>
        </p:nvCxnSpPr>
        <p:spPr>
          <a:xfrm flipH="1">
            <a:off x="3598542" y="2118472"/>
            <a:ext cx="325386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直接箭头连接符 312"/>
          <p:cNvCxnSpPr/>
          <p:nvPr/>
        </p:nvCxnSpPr>
        <p:spPr>
          <a:xfrm>
            <a:off x="5811228" y="2979566"/>
            <a:ext cx="296779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直接箭头连接符 313"/>
          <p:cNvCxnSpPr>
            <a:endCxn id="318" idx="1"/>
          </p:cNvCxnSpPr>
          <p:nvPr/>
        </p:nvCxnSpPr>
        <p:spPr>
          <a:xfrm>
            <a:off x="5816101" y="2122568"/>
            <a:ext cx="290577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直接箭头连接符 314"/>
          <p:cNvCxnSpPr>
            <a:endCxn id="317" idx="1"/>
          </p:cNvCxnSpPr>
          <p:nvPr/>
        </p:nvCxnSpPr>
        <p:spPr>
          <a:xfrm>
            <a:off x="5816101" y="1718794"/>
            <a:ext cx="276349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6" name="矩形 315"/>
          <p:cNvSpPr/>
          <p:nvPr/>
        </p:nvSpPr>
        <p:spPr>
          <a:xfrm>
            <a:off x="5540355" y="1380407"/>
            <a:ext cx="360040" cy="1870233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17" name="矩形 316"/>
          <p:cNvSpPr/>
          <p:nvPr/>
        </p:nvSpPr>
        <p:spPr>
          <a:xfrm>
            <a:off x="6092450" y="1574778"/>
            <a:ext cx="648072" cy="2880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18" name="矩形 317"/>
          <p:cNvSpPr/>
          <p:nvPr/>
        </p:nvSpPr>
        <p:spPr>
          <a:xfrm>
            <a:off x="6106678" y="1978552"/>
            <a:ext cx="648072" cy="2880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19" name="矩形 318"/>
          <p:cNvSpPr/>
          <p:nvPr/>
        </p:nvSpPr>
        <p:spPr>
          <a:xfrm>
            <a:off x="6097576" y="2825213"/>
            <a:ext cx="648072" cy="2880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320" name="组合 319"/>
          <p:cNvGrpSpPr/>
          <p:nvPr/>
        </p:nvGrpSpPr>
        <p:grpSpPr>
          <a:xfrm>
            <a:off x="7343741" y="1348193"/>
            <a:ext cx="393845" cy="347406"/>
            <a:chOff x="3367345" y="5099747"/>
            <a:chExt cx="393845" cy="347406"/>
          </a:xfrm>
        </p:grpSpPr>
        <p:cxnSp>
          <p:nvCxnSpPr>
            <p:cNvPr id="321" name="直接连接符 320"/>
            <p:cNvCxnSpPr/>
            <p:nvPr/>
          </p:nvCxnSpPr>
          <p:spPr>
            <a:xfrm>
              <a:off x="3367345" y="5438827"/>
              <a:ext cx="2862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2" name="等腰三角形 321"/>
            <p:cNvSpPr/>
            <p:nvPr/>
          </p:nvSpPr>
          <p:spPr>
            <a:xfrm rot="10800000">
              <a:off x="3510602" y="5099747"/>
              <a:ext cx="250588" cy="216024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323" name="直接连接符 322"/>
            <p:cNvCxnSpPr>
              <a:stCxn id="322" idx="0"/>
            </p:cNvCxnSpPr>
            <p:nvPr/>
          </p:nvCxnSpPr>
          <p:spPr>
            <a:xfrm>
              <a:off x="3635896" y="5315771"/>
              <a:ext cx="0" cy="1313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4" name="TextBox 323"/>
          <p:cNvSpPr txBox="1"/>
          <p:nvPr/>
        </p:nvSpPr>
        <p:spPr>
          <a:xfrm>
            <a:off x="6055049" y="1549184"/>
            <a:ext cx="644903" cy="369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RF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6088302" y="1955457"/>
            <a:ext cx="644903" cy="369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RF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6106678" y="2787473"/>
            <a:ext cx="644903" cy="369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RF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327" name="组合 326"/>
          <p:cNvGrpSpPr/>
          <p:nvPr/>
        </p:nvGrpSpPr>
        <p:grpSpPr>
          <a:xfrm>
            <a:off x="7343741" y="1807080"/>
            <a:ext cx="393845" cy="347406"/>
            <a:chOff x="3367345" y="5099747"/>
            <a:chExt cx="393845" cy="347406"/>
          </a:xfrm>
        </p:grpSpPr>
        <p:cxnSp>
          <p:nvCxnSpPr>
            <p:cNvPr id="328" name="直接连接符 327"/>
            <p:cNvCxnSpPr/>
            <p:nvPr/>
          </p:nvCxnSpPr>
          <p:spPr>
            <a:xfrm>
              <a:off x="3367345" y="5438827"/>
              <a:ext cx="2862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9" name="等腰三角形 328"/>
            <p:cNvSpPr/>
            <p:nvPr/>
          </p:nvSpPr>
          <p:spPr>
            <a:xfrm rot="10800000">
              <a:off x="3510602" y="5099747"/>
              <a:ext cx="250588" cy="216024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330" name="直接连接符 329"/>
            <p:cNvCxnSpPr>
              <a:stCxn id="329" idx="0"/>
            </p:cNvCxnSpPr>
            <p:nvPr/>
          </p:nvCxnSpPr>
          <p:spPr>
            <a:xfrm>
              <a:off x="3635896" y="5315771"/>
              <a:ext cx="0" cy="1313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1" name="组合 330"/>
          <p:cNvGrpSpPr/>
          <p:nvPr/>
        </p:nvGrpSpPr>
        <p:grpSpPr>
          <a:xfrm>
            <a:off x="7343741" y="2656401"/>
            <a:ext cx="393845" cy="347406"/>
            <a:chOff x="3367345" y="5099747"/>
            <a:chExt cx="393845" cy="347406"/>
          </a:xfrm>
        </p:grpSpPr>
        <p:cxnSp>
          <p:nvCxnSpPr>
            <p:cNvPr id="332" name="直接连接符 331"/>
            <p:cNvCxnSpPr/>
            <p:nvPr/>
          </p:nvCxnSpPr>
          <p:spPr>
            <a:xfrm>
              <a:off x="3367345" y="5438827"/>
              <a:ext cx="286255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3" name="等腰三角形 332"/>
            <p:cNvSpPr/>
            <p:nvPr/>
          </p:nvSpPr>
          <p:spPr>
            <a:xfrm rot="10800000">
              <a:off x="3510602" y="5099747"/>
              <a:ext cx="250588" cy="216024"/>
            </a:xfrm>
            <a:prstGeom prst="triangl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334" name="直接连接符 333"/>
            <p:cNvCxnSpPr>
              <a:stCxn id="333" idx="0"/>
            </p:cNvCxnSpPr>
            <p:nvPr/>
          </p:nvCxnSpPr>
          <p:spPr>
            <a:xfrm>
              <a:off x="3635896" y="5315771"/>
              <a:ext cx="0" cy="13138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5" name="直接箭头连接符 334"/>
          <p:cNvCxnSpPr/>
          <p:nvPr/>
        </p:nvCxnSpPr>
        <p:spPr>
          <a:xfrm flipV="1">
            <a:off x="5572922" y="1567162"/>
            <a:ext cx="243179" cy="156972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直接箭头连接符 336"/>
          <p:cNvCxnSpPr/>
          <p:nvPr/>
        </p:nvCxnSpPr>
        <p:spPr>
          <a:xfrm flipV="1">
            <a:off x="5572921" y="1958880"/>
            <a:ext cx="243179" cy="156972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直接箭头连接符 337"/>
          <p:cNvCxnSpPr/>
          <p:nvPr/>
        </p:nvCxnSpPr>
        <p:spPr>
          <a:xfrm>
            <a:off x="5148064" y="2924944"/>
            <a:ext cx="360040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9" name="直接箭头连接符 338"/>
          <p:cNvCxnSpPr/>
          <p:nvPr/>
        </p:nvCxnSpPr>
        <p:spPr>
          <a:xfrm flipV="1">
            <a:off x="5568237" y="2732670"/>
            <a:ext cx="243179" cy="156972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直接箭头连接符 340"/>
          <p:cNvCxnSpPr/>
          <p:nvPr/>
        </p:nvCxnSpPr>
        <p:spPr>
          <a:xfrm>
            <a:off x="5565285" y="1719844"/>
            <a:ext cx="323446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直接箭头连接符 341"/>
          <p:cNvCxnSpPr/>
          <p:nvPr/>
        </p:nvCxnSpPr>
        <p:spPr>
          <a:xfrm>
            <a:off x="6754750" y="1724134"/>
            <a:ext cx="296779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直接箭头连接符 342"/>
          <p:cNvCxnSpPr/>
          <p:nvPr/>
        </p:nvCxnSpPr>
        <p:spPr>
          <a:xfrm>
            <a:off x="6754750" y="2128406"/>
            <a:ext cx="296779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直接箭头连接符 343"/>
          <p:cNvCxnSpPr/>
          <p:nvPr/>
        </p:nvCxnSpPr>
        <p:spPr>
          <a:xfrm>
            <a:off x="6765535" y="2979566"/>
            <a:ext cx="296779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5" name="组合 344"/>
          <p:cNvGrpSpPr/>
          <p:nvPr/>
        </p:nvGrpSpPr>
        <p:grpSpPr>
          <a:xfrm>
            <a:off x="6873010" y="1401731"/>
            <a:ext cx="576064" cy="1870233"/>
            <a:chOff x="3347562" y="2295840"/>
            <a:chExt cx="576064" cy="1870233"/>
          </a:xfrm>
        </p:grpSpPr>
        <p:sp>
          <p:nvSpPr>
            <p:cNvPr id="346" name="矩形 345"/>
            <p:cNvSpPr/>
            <p:nvPr/>
          </p:nvSpPr>
          <p:spPr>
            <a:xfrm>
              <a:off x="3455574" y="2295840"/>
              <a:ext cx="360040" cy="1870233"/>
            </a:xfrm>
            <a:prstGeom prst="rect">
              <a:avLst/>
            </a:prstGeom>
            <a:solidFill>
              <a:srgbClr val="2626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347" name="TextBox 346"/>
            <p:cNvSpPr txBox="1"/>
            <p:nvPr/>
          </p:nvSpPr>
          <p:spPr>
            <a:xfrm>
              <a:off x="3347562" y="3049963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>
                  <a:solidFill>
                    <a:schemeClr val="bg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AS</a:t>
              </a:r>
              <a:endParaRPr lang="zh-CN" altLang="en-US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348" name="矩形 347"/>
          <p:cNvSpPr/>
          <p:nvPr/>
        </p:nvSpPr>
        <p:spPr>
          <a:xfrm>
            <a:off x="6012160" y="1484784"/>
            <a:ext cx="803923" cy="1692896"/>
          </a:xfrm>
          <a:prstGeom prst="rect">
            <a:avLst/>
          </a:prstGeom>
          <a:noFill/>
          <a:ln>
            <a:solidFill>
              <a:srgbClr val="A3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49" name="直接箭头连接符 348"/>
          <p:cNvCxnSpPr/>
          <p:nvPr/>
        </p:nvCxnSpPr>
        <p:spPr>
          <a:xfrm>
            <a:off x="5555906" y="2115799"/>
            <a:ext cx="323446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直接箭头连接符 349"/>
          <p:cNvCxnSpPr/>
          <p:nvPr/>
        </p:nvCxnSpPr>
        <p:spPr>
          <a:xfrm>
            <a:off x="6981022" y="1725642"/>
            <a:ext cx="375736" cy="408705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1" name="直接箭头连接符 350"/>
          <p:cNvCxnSpPr/>
          <p:nvPr/>
        </p:nvCxnSpPr>
        <p:spPr>
          <a:xfrm>
            <a:off x="6962144" y="2116481"/>
            <a:ext cx="394614" cy="887326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直接箭头连接符 351"/>
          <p:cNvCxnSpPr/>
          <p:nvPr/>
        </p:nvCxnSpPr>
        <p:spPr>
          <a:xfrm flipV="1">
            <a:off x="6990719" y="1687273"/>
            <a:ext cx="366039" cy="30712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3" name="矩形 352"/>
          <p:cNvSpPr/>
          <p:nvPr/>
        </p:nvSpPr>
        <p:spPr>
          <a:xfrm>
            <a:off x="3923928" y="1484784"/>
            <a:ext cx="122413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4" name="TextBox 353"/>
          <p:cNvSpPr txBox="1"/>
          <p:nvPr/>
        </p:nvSpPr>
        <p:spPr>
          <a:xfrm>
            <a:off x="3995936" y="1844824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Amplify and </a:t>
            </a:r>
          </a:p>
          <a:p>
            <a:pPr algn="ctr"/>
            <a:r>
              <a:rPr lang="en-US" altLang="zh-CN" b="1" dirty="0" smtClean="0">
                <a:solidFill>
                  <a:schemeClr val="bg1"/>
                </a:solidFill>
              </a:rPr>
              <a:t>Forward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cxnSp>
        <p:nvCxnSpPr>
          <p:cNvPr id="355" name="直接箭头连接符 354"/>
          <p:cNvCxnSpPr/>
          <p:nvPr/>
        </p:nvCxnSpPr>
        <p:spPr>
          <a:xfrm flipH="1">
            <a:off x="3620317" y="2900436"/>
            <a:ext cx="325386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直接箭头连接符 355"/>
          <p:cNvCxnSpPr/>
          <p:nvPr/>
        </p:nvCxnSpPr>
        <p:spPr>
          <a:xfrm flipH="1">
            <a:off x="5148064" y="1733243"/>
            <a:ext cx="432048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直接箭头连接符 360"/>
          <p:cNvCxnSpPr/>
          <p:nvPr/>
        </p:nvCxnSpPr>
        <p:spPr>
          <a:xfrm>
            <a:off x="5148064" y="2132856"/>
            <a:ext cx="360040" cy="0"/>
          </a:xfrm>
          <a:prstGeom prst="straightConnector1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4" name="组合 363"/>
          <p:cNvGrpSpPr/>
          <p:nvPr/>
        </p:nvGrpSpPr>
        <p:grpSpPr>
          <a:xfrm>
            <a:off x="5436095" y="4437113"/>
            <a:ext cx="2863429" cy="417438"/>
            <a:chOff x="5436095" y="4437113"/>
            <a:chExt cx="2863429" cy="417438"/>
          </a:xfrm>
        </p:grpSpPr>
        <p:sp>
          <p:nvSpPr>
            <p:cNvPr id="362" name="矩形 361"/>
            <p:cNvSpPr/>
            <p:nvPr/>
          </p:nvSpPr>
          <p:spPr>
            <a:xfrm rot="5400000">
              <a:off x="6643927" y="3229281"/>
              <a:ext cx="417438" cy="2833101"/>
            </a:xfrm>
            <a:prstGeom prst="rect">
              <a:avLst/>
            </a:prstGeom>
            <a:solidFill>
              <a:srgbClr val="D6D6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363" name="TextBox 362"/>
            <p:cNvSpPr txBox="1"/>
            <p:nvPr/>
          </p:nvSpPr>
          <p:spPr>
            <a:xfrm>
              <a:off x="5491212" y="4471020"/>
              <a:ext cx="28083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X. Zhou ’ICC 14 : p2p MIMO</a:t>
              </a:r>
              <a:endParaRPr lang="zh-CN" altLang="en-US" dirty="0"/>
            </a:p>
          </p:txBody>
        </p:sp>
      </p:grpSp>
      <p:grpSp>
        <p:nvGrpSpPr>
          <p:cNvPr id="365" name="组合 364"/>
          <p:cNvGrpSpPr/>
          <p:nvPr/>
        </p:nvGrpSpPr>
        <p:grpSpPr>
          <a:xfrm>
            <a:off x="5431780" y="5157192"/>
            <a:ext cx="3652788" cy="417438"/>
            <a:chOff x="5431779" y="4437113"/>
            <a:chExt cx="3652788" cy="417438"/>
          </a:xfrm>
        </p:grpSpPr>
        <p:sp>
          <p:nvSpPr>
            <p:cNvPr id="366" name="矩形 365"/>
            <p:cNvSpPr/>
            <p:nvPr/>
          </p:nvSpPr>
          <p:spPr>
            <a:xfrm rot="5400000">
              <a:off x="6919564" y="2953644"/>
              <a:ext cx="417438" cy="3384375"/>
            </a:xfrm>
            <a:prstGeom prst="rect">
              <a:avLst/>
            </a:prstGeom>
            <a:solidFill>
              <a:srgbClr val="D6D6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367" name="TextBox 366"/>
            <p:cNvSpPr txBox="1"/>
            <p:nvPr/>
          </p:nvSpPr>
          <p:spPr>
            <a:xfrm>
              <a:off x="5431779" y="4437113"/>
              <a:ext cx="36527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X. Zhou ’GlobalSIP14: one-way relay</a:t>
              </a:r>
              <a:endParaRPr lang="zh-CN" altLang="en-US" dirty="0"/>
            </a:p>
          </p:txBody>
        </p:sp>
      </p:grpSp>
      <p:sp>
        <p:nvSpPr>
          <p:cNvPr id="368" name="TextBox 367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Two-way</a:t>
            </a:r>
            <a:endParaRPr lang="zh-CN" altLang="en-US" dirty="0"/>
          </a:p>
        </p:txBody>
      </p:sp>
      <p:sp>
        <p:nvSpPr>
          <p:cNvPr id="116" name="矩形 115"/>
          <p:cNvSpPr/>
          <p:nvPr/>
        </p:nvSpPr>
        <p:spPr>
          <a:xfrm>
            <a:off x="1403648" y="1124744"/>
            <a:ext cx="6408712" cy="230425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7" name="直接箭头连接符 116"/>
          <p:cNvCxnSpPr/>
          <p:nvPr/>
        </p:nvCxnSpPr>
        <p:spPr>
          <a:xfrm>
            <a:off x="7843587" y="2217497"/>
            <a:ext cx="8995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7682555" y="1810849"/>
            <a:ext cx="1564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Transmitted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7822255" y="2276805"/>
            <a:ext cx="1564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Signal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251520" y="1844824"/>
            <a:ext cx="1508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Received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121" name="直接箭头连接符 120"/>
          <p:cNvCxnSpPr/>
          <p:nvPr/>
        </p:nvCxnSpPr>
        <p:spPr>
          <a:xfrm>
            <a:off x="407326" y="2265827"/>
            <a:ext cx="89959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378520" y="2323480"/>
            <a:ext cx="1508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Signal</a:t>
            </a:r>
            <a:endParaRPr lang="zh-CN" altLang="en-US" b="1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289" name="组合 288"/>
          <p:cNvGrpSpPr/>
          <p:nvPr/>
        </p:nvGrpSpPr>
        <p:grpSpPr>
          <a:xfrm>
            <a:off x="899592" y="1844824"/>
            <a:ext cx="7357386" cy="2144172"/>
            <a:chOff x="544769" y="-148126"/>
            <a:chExt cx="7357386" cy="2144172"/>
          </a:xfrm>
        </p:grpSpPr>
        <p:sp>
          <p:nvSpPr>
            <p:cNvPr id="290" name="椭圆 289"/>
            <p:cNvSpPr/>
            <p:nvPr/>
          </p:nvSpPr>
          <p:spPr>
            <a:xfrm>
              <a:off x="544769" y="-148126"/>
              <a:ext cx="7357386" cy="2144172"/>
            </a:xfrm>
            <a:prstGeom prst="ellipse">
              <a:avLst/>
            </a:prstGeom>
            <a:solidFill>
              <a:srgbClr val="262686">
                <a:alpha val="90000"/>
              </a:srgbClr>
            </a:solidFill>
            <a:ln>
              <a:solidFill>
                <a:schemeClr val="bg1"/>
              </a:solidFill>
            </a:ln>
            <a:effectLst>
              <a:outerShdw blurRad="50800" dist="38100" dir="2700000" sx="101000" sy="101000" algn="tl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858067" y="390797"/>
              <a:ext cx="683333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200" b="1" dirty="0" smtClean="0">
                  <a:solidFill>
                    <a:schemeClr val="bg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Energy efficient AS for Two-way AF MIMO?</a:t>
              </a:r>
              <a:endParaRPr lang="zh-CN" altLang="en-US" sz="3200" b="1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638282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2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 tmFilter="0, 0; .2, .5; .8, .5; 1, 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500" autoRev="1" fill="hold"/>
                                        <p:tgtEl>
                                          <p:spTgt spid="3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" grpId="0"/>
      <p:bldP spid="242" grpId="0"/>
      <p:bldP spid="232" grpId="0" animBg="1"/>
      <p:bldP spid="311" grpId="0" animBg="1"/>
      <p:bldP spid="316" grpId="0" animBg="1"/>
      <p:bldP spid="3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6400648" cy="2000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8" name="矩形 157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P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roblem</a:t>
            </a:r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 F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ormulation</a:t>
            </a:r>
            <a:endParaRPr lang="zh-CN" altLang="en-US" sz="3200" b="1" cap="all" dirty="0">
              <a:solidFill>
                <a:srgbClr val="CC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0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grpSp>
        <p:nvGrpSpPr>
          <p:cNvPr id="4110" name="组合 4109"/>
          <p:cNvGrpSpPr/>
          <p:nvPr/>
        </p:nvGrpSpPr>
        <p:grpSpPr>
          <a:xfrm>
            <a:off x="247110" y="3720642"/>
            <a:ext cx="5648683" cy="2832587"/>
            <a:chOff x="219154" y="3720649"/>
            <a:chExt cx="5648683" cy="2648323"/>
          </a:xfrm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grpSpPr>
        <p:sp>
          <p:nvSpPr>
            <p:cNvPr id="117" name="圆角矩形 116"/>
            <p:cNvSpPr/>
            <p:nvPr/>
          </p:nvSpPr>
          <p:spPr>
            <a:xfrm>
              <a:off x="228733" y="3720649"/>
              <a:ext cx="5637545" cy="2648323"/>
            </a:xfrm>
            <a:prstGeom prst="roundRect">
              <a:avLst>
                <a:gd name="adj" fmla="val 8636"/>
              </a:avLst>
            </a:prstGeom>
            <a:solidFill>
              <a:srgbClr val="0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118" name="同侧圆角矩形 117"/>
            <p:cNvSpPr/>
            <p:nvPr/>
          </p:nvSpPr>
          <p:spPr>
            <a:xfrm rot="10800000">
              <a:off x="219154" y="4136377"/>
              <a:ext cx="5648683" cy="2232587"/>
            </a:xfrm>
            <a:prstGeom prst="round2SameRect">
              <a:avLst>
                <a:gd name="adj1" fmla="val 11394"/>
                <a:gd name="adj2" fmla="val 0"/>
              </a:avLst>
            </a:prstGeom>
            <a:solidFill>
              <a:srgbClr val="E5E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93768" y="3754973"/>
              <a:ext cx="4257974" cy="3453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bg1"/>
                  </a:solidFill>
                  <a:ea typeface="Arial Unicode MS" pitchFamily="34" charset="-122"/>
                  <a:cs typeface="Arial Unicode MS" pitchFamily="34" charset="-122"/>
                </a:rPr>
                <a:t>Features</a:t>
              </a:r>
              <a:endParaRPr lang="zh-CN" altLang="en-US" b="1" dirty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251520" y="4182988"/>
            <a:ext cx="5774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b="1" dirty="0" smtClean="0">
                <a:cs typeface="Times New Roman" pitchFamily="18" charset="0"/>
              </a:rPr>
              <a:t>Holistic power model </a:t>
            </a:r>
          </a:p>
        </p:txBody>
      </p:sp>
      <p:grpSp>
        <p:nvGrpSpPr>
          <p:cNvPr id="140" name="组合 139"/>
          <p:cNvGrpSpPr/>
          <p:nvPr/>
        </p:nvGrpSpPr>
        <p:grpSpPr>
          <a:xfrm>
            <a:off x="5911871" y="4249596"/>
            <a:ext cx="3170217" cy="1981212"/>
            <a:chOff x="731395" y="4666119"/>
            <a:chExt cx="6975590" cy="1541785"/>
          </a:xfrm>
          <a:effectLst>
            <a:outerShdw blurRad="50800" dist="38100" dir="2700000" sx="101000" sy="101000" algn="tl" rotWithShape="0">
              <a:prstClr val="black">
                <a:alpha val="24000"/>
              </a:prstClr>
            </a:outerShdw>
          </a:effectLst>
        </p:grpSpPr>
        <p:sp>
          <p:nvSpPr>
            <p:cNvPr id="141" name="圆角矩形 140"/>
            <p:cNvSpPr/>
            <p:nvPr/>
          </p:nvSpPr>
          <p:spPr>
            <a:xfrm>
              <a:off x="743221" y="4666119"/>
              <a:ext cx="6961837" cy="1541785"/>
            </a:xfrm>
            <a:prstGeom prst="roundRect">
              <a:avLst>
                <a:gd name="adj" fmla="val 8636"/>
              </a:avLst>
            </a:prstGeom>
            <a:solidFill>
              <a:srgbClr val="2626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142" name="同侧圆角矩形 141"/>
            <p:cNvSpPr/>
            <p:nvPr/>
          </p:nvSpPr>
          <p:spPr>
            <a:xfrm rot="10800000">
              <a:off x="731395" y="4954244"/>
              <a:ext cx="6975590" cy="1253659"/>
            </a:xfrm>
            <a:prstGeom prst="round2SameRect">
              <a:avLst>
                <a:gd name="adj1" fmla="val 11394"/>
                <a:gd name="adj2" fmla="val 0"/>
              </a:avLst>
            </a:prstGeom>
            <a:solidFill>
              <a:srgbClr val="E9E9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</p:grpSp>
      <p:sp>
        <p:nvSpPr>
          <p:cNvPr id="144" name="TextBox 143"/>
          <p:cNvSpPr txBox="1"/>
          <p:nvPr/>
        </p:nvSpPr>
        <p:spPr>
          <a:xfrm>
            <a:off x="5944479" y="4249596"/>
            <a:ext cx="4257974" cy="381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Our problem</a:t>
            </a:r>
            <a:endParaRPr lang="zh-CN" altLang="en-US" b="1" dirty="0">
              <a:solidFill>
                <a:schemeClr val="bg1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160" name="组合 159"/>
          <p:cNvGrpSpPr/>
          <p:nvPr/>
        </p:nvGrpSpPr>
        <p:grpSpPr>
          <a:xfrm>
            <a:off x="827584" y="1268760"/>
            <a:ext cx="7882827" cy="2144172"/>
            <a:chOff x="832801" y="2444162"/>
            <a:chExt cx="7882827" cy="2144172"/>
          </a:xfrm>
        </p:grpSpPr>
        <p:sp>
          <p:nvSpPr>
            <p:cNvPr id="162" name="椭圆 161"/>
            <p:cNvSpPr/>
            <p:nvPr/>
          </p:nvSpPr>
          <p:spPr>
            <a:xfrm>
              <a:off x="832801" y="2444162"/>
              <a:ext cx="7357386" cy="2144172"/>
            </a:xfrm>
            <a:prstGeom prst="ellipse">
              <a:avLst/>
            </a:prstGeom>
            <a:solidFill>
              <a:srgbClr val="262686">
                <a:alpha val="90000"/>
              </a:srgbClr>
            </a:solidFill>
            <a:ln>
              <a:solidFill>
                <a:schemeClr val="bg1"/>
              </a:solidFill>
            </a:ln>
            <a:effectLst>
              <a:outerShdw blurRad="50800" dist="38100" dir="2700000" sx="101000" sy="101000" algn="tl" rotWithShape="0">
                <a:prstClr val="black">
                  <a:alpha val="3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1882292" y="3125612"/>
              <a:ext cx="68333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dirty="0" smtClean="0">
                  <a:solidFill>
                    <a:schemeClr val="bg1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How to solve it efficiently ?</a:t>
              </a:r>
              <a:endParaRPr lang="zh-CN" altLang="en-US" sz="3200" b="1" dirty="0">
                <a:solidFill>
                  <a:schemeClr val="bg1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139" name="矩形 138"/>
          <p:cNvSpPr/>
          <p:nvPr/>
        </p:nvSpPr>
        <p:spPr>
          <a:xfrm>
            <a:off x="611560" y="4603942"/>
            <a:ext cx="3672408" cy="770730"/>
          </a:xfrm>
          <a:prstGeom prst="rect">
            <a:avLst/>
          </a:prstGeom>
          <a:noFill/>
          <a:ln>
            <a:solidFill>
              <a:srgbClr val="00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6" name="TextBox 145"/>
          <p:cNvSpPr txBox="1"/>
          <p:nvPr/>
        </p:nvSpPr>
        <p:spPr>
          <a:xfrm>
            <a:off x="225081" y="5402932"/>
            <a:ext cx="2474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zh-CN" b="1" dirty="0" smtClean="0">
                <a:cs typeface="Times New Roman" pitchFamily="18" charset="0"/>
              </a:rPr>
              <a:t>Performance metric: </a:t>
            </a:r>
          </a:p>
        </p:txBody>
      </p:sp>
      <p:sp>
        <p:nvSpPr>
          <p:cNvPr id="151" name="矩形 150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2" name="矩形 151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3" name="矩形 152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4" name="矩形 153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7" name="TextBox 156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6683076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164" name="灯片编号占位符 7"/>
          <p:cNvSpPr txBox="1">
            <a:spLocks/>
          </p:cNvSpPr>
          <p:nvPr/>
        </p:nvSpPr>
        <p:spPr>
          <a:xfrm>
            <a:off x="6705064" y="6559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7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Two-way</a:t>
            </a:r>
            <a:endParaRPr lang="zh-CN" altLang="en-US" dirty="0"/>
          </a:p>
        </p:txBody>
      </p:sp>
      <p:pic>
        <p:nvPicPr>
          <p:cNvPr id="1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6619" y="4658469"/>
            <a:ext cx="2016224" cy="370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709" y="5056609"/>
            <a:ext cx="3535090" cy="303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677" y="5774972"/>
            <a:ext cx="4475770" cy="645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" name="矩形 132"/>
          <p:cNvSpPr/>
          <p:nvPr/>
        </p:nvSpPr>
        <p:spPr>
          <a:xfrm>
            <a:off x="611560" y="5738589"/>
            <a:ext cx="4536504" cy="770730"/>
          </a:xfrm>
          <a:prstGeom prst="rect">
            <a:avLst/>
          </a:prstGeom>
          <a:noFill/>
          <a:ln>
            <a:solidFill>
              <a:srgbClr val="006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34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869160"/>
            <a:ext cx="2982599" cy="1069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4527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solidFill>
                  <a:schemeClr val="bg1">
                    <a:lumMod val="85000"/>
                  </a:schemeClr>
                </a:solidFill>
                <a:ea typeface="Arial Unicode MS" pitchFamily="34" charset="-122"/>
                <a:cs typeface="Arial Unicode MS" pitchFamily="34" charset="-122"/>
              </a:rPr>
              <a:t>Background &amp; Problem Formulation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ea typeface="Arial Unicode MS" pitchFamily="34" charset="-122"/>
                <a:cs typeface="Arial Unicode MS" pitchFamily="34" charset="-122"/>
              </a:rPr>
              <a:t>An iterative approach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solidFill>
                  <a:schemeClr val="bg1">
                    <a:lumMod val="85000"/>
                  </a:schemeClr>
                </a:solidFill>
                <a:ea typeface="Arial Unicode MS" pitchFamily="34" charset="-122"/>
                <a:cs typeface="Arial Unicode MS" pitchFamily="34" charset="-122"/>
              </a:rPr>
              <a:t>Simulation results</a:t>
            </a:r>
          </a:p>
          <a:p>
            <a:pPr marL="457200" indent="-457200">
              <a:lnSpc>
                <a:spcPct val="150000"/>
              </a:lnSpc>
              <a:buFont typeface="+mj-ea"/>
              <a:buAutoNum type="circleNumDbPlain"/>
            </a:pPr>
            <a:r>
              <a:rPr lang="en-US" altLang="zh-CN" sz="2400" b="1" dirty="0">
                <a:solidFill>
                  <a:schemeClr val="bg1">
                    <a:lumMod val="85000"/>
                  </a:schemeClr>
                </a:solidFill>
                <a:ea typeface="Arial Unicode MS" pitchFamily="34" charset="-122"/>
                <a:cs typeface="Arial Unicode MS" pitchFamily="34" charset="-122"/>
              </a:rPr>
              <a:t>Conclusions</a:t>
            </a:r>
            <a:endParaRPr lang="zh-CN" altLang="en-US" sz="2400" b="1" dirty="0">
              <a:solidFill>
                <a:schemeClr val="bg1">
                  <a:lumMod val="85000"/>
                </a:schemeClr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0" y="-117140"/>
            <a:ext cx="6084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O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utline</a:t>
            </a:r>
            <a:endParaRPr lang="zh-CN" altLang="en-US" sz="3200" b="1" cap="all" dirty="0">
              <a:solidFill>
                <a:srgbClr val="CC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83076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15" name="灯片编号占位符 7"/>
          <p:cNvSpPr txBox="1">
            <a:spLocks/>
          </p:cNvSpPr>
          <p:nvPr/>
        </p:nvSpPr>
        <p:spPr>
          <a:xfrm>
            <a:off x="6705064" y="6559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8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Two-way</a:t>
            </a: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04084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矩形 295"/>
          <p:cNvSpPr/>
          <p:nvPr/>
        </p:nvSpPr>
        <p:spPr bwMode="auto">
          <a:xfrm>
            <a:off x="107504" y="3385566"/>
            <a:ext cx="4101187" cy="27077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标题 1"/>
          <p:cNvSpPr txBox="1">
            <a:spLocks/>
          </p:cNvSpPr>
          <p:nvPr/>
        </p:nvSpPr>
        <p:spPr>
          <a:xfrm>
            <a:off x="0" y="-117140"/>
            <a:ext cx="60841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C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ore </a:t>
            </a:r>
            <a:r>
              <a:rPr lang="en-US" altLang="zh-CN" sz="36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i</a:t>
            </a:r>
            <a:r>
              <a:rPr lang="en-US" altLang="zh-CN" sz="3200" b="1" cap="all" dirty="0" smtClean="0">
                <a:solidFill>
                  <a:srgbClr val="CC0000"/>
                </a:solidFill>
                <a:latin typeface="Times New Roman" pitchFamily="18" charset="0"/>
                <a:ea typeface="Arial Unicode MS" pitchFamily="34" charset="-122"/>
                <a:cs typeface="Times New Roman" pitchFamily="18" charset="0"/>
              </a:rPr>
              <a:t>dea</a:t>
            </a:r>
            <a:endParaRPr lang="zh-CN" altLang="en-US" sz="3200" b="1" cap="all" dirty="0">
              <a:solidFill>
                <a:srgbClr val="CC0000"/>
              </a:solidFill>
              <a:latin typeface="Times New Roman" pitchFamily="18" charset="0"/>
              <a:ea typeface="Arial Unicode MS" pitchFamily="34" charset="-122"/>
              <a:cs typeface="Times New Roman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6617804"/>
            <a:ext cx="9144000" cy="2401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" y="6617804"/>
            <a:ext cx="2339752" cy="240196"/>
          </a:xfrm>
          <a:prstGeom prst="rect">
            <a:avLst/>
          </a:prstGeom>
          <a:solidFill>
            <a:srgbClr val="A3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339752" y="6617804"/>
            <a:ext cx="4343324" cy="240196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683076" y="6617804"/>
            <a:ext cx="2441873" cy="240196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" y="6553236"/>
            <a:ext cx="27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X. Zhou, B. Bo, W. Chen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83076" y="6553236"/>
            <a:ext cx="3127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IEEE ICC 2015 </a:t>
            </a:r>
            <a:endParaRPr lang="zh-CN" altLang="en-US" dirty="0"/>
          </a:p>
        </p:txBody>
      </p:sp>
      <p:sp>
        <p:nvSpPr>
          <p:cNvPr id="15" name="灯片编号占位符 7"/>
          <p:cNvSpPr txBox="1">
            <a:spLocks/>
          </p:cNvSpPr>
          <p:nvPr/>
        </p:nvSpPr>
        <p:spPr>
          <a:xfrm>
            <a:off x="6705064" y="655958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96A92D1-632B-4278-8DD5-16C7BCF7675A}" type="slidenum">
              <a:rPr lang="zh-CN" altLang="en-US" sz="1800" smtClean="0">
                <a:solidFill>
                  <a:schemeClr val="tx1"/>
                </a:solidFill>
              </a:rPr>
              <a:pPr/>
              <a:t>9</a:t>
            </a:fld>
            <a:endParaRPr lang="zh-CN" altLang="en-US" sz="1800" dirty="0">
              <a:solidFill>
                <a:schemeClr val="tx1"/>
              </a:solidFill>
            </a:endParaRPr>
          </a:p>
        </p:txBody>
      </p:sp>
      <p:grpSp>
        <p:nvGrpSpPr>
          <p:cNvPr id="27" name="组合 26"/>
          <p:cNvGrpSpPr/>
          <p:nvPr/>
        </p:nvGrpSpPr>
        <p:grpSpPr>
          <a:xfrm>
            <a:off x="205965" y="1058501"/>
            <a:ext cx="3203555" cy="1981212"/>
            <a:chOff x="731393" y="4666119"/>
            <a:chExt cx="7048945" cy="1541785"/>
          </a:xfrm>
          <a:effectLst>
            <a:outerShdw blurRad="50800" dist="38100" dir="2700000" sx="101000" sy="101000" algn="tl" rotWithShape="0">
              <a:prstClr val="black">
                <a:alpha val="24000"/>
              </a:prstClr>
            </a:outerShdw>
          </a:effectLst>
        </p:grpSpPr>
        <p:sp>
          <p:nvSpPr>
            <p:cNvPr id="28" name="圆角矩形 27"/>
            <p:cNvSpPr/>
            <p:nvPr/>
          </p:nvSpPr>
          <p:spPr>
            <a:xfrm>
              <a:off x="743222" y="4666119"/>
              <a:ext cx="7037116" cy="1541785"/>
            </a:xfrm>
            <a:prstGeom prst="roundRect">
              <a:avLst>
                <a:gd name="adj" fmla="val 8636"/>
              </a:avLst>
            </a:prstGeom>
            <a:solidFill>
              <a:srgbClr val="2626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29" name="同侧圆角矩形 28"/>
            <p:cNvSpPr/>
            <p:nvPr/>
          </p:nvSpPr>
          <p:spPr>
            <a:xfrm rot="10800000">
              <a:off x="731393" y="4954243"/>
              <a:ext cx="7048943" cy="1253659"/>
            </a:xfrm>
            <a:prstGeom prst="round2SameRect">
              <a:avLst>
                <a:gd name="adj1" fmla="val 11394"/>
                <a:gd name="adj2" fmla="val 0"/>
              </a:avLst>
            </a:prstGeom>
            <a:solidFill>
              <a:srgbClr val="E9E9F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249515" y="1047340"/>
            <a:ext cx="2327767" cy="381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Our problem</a:t>
            </a:r>
            <a:endParaRPr lang="zh-CN" altLang="en-US" b="1" dirty="0">
              <a:solidFill>
                <a:schemeClr val="bg1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320287" y="2195773"/>
            <a:ext cx="2354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Theorem 1</a:t>
            </a:r>
            <a:endParaRPr lang="zh-CN" altLang="en-US" b="1" dirty="0">
              <a:solidFill>
                <a:schemeClr val="bg1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4211960" y="980728"/>
            <a:ext cx="4565166" cy="4703967"/>
            <a:chOff x="226392" y="3679689"/>
            <a:chExt cx="5648683" cy="2694318"/>
          </a:xfrm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</p:grpSpPr>
        <p:sp>
          <p:nvSpPr>
            <p:cNvPr id="43" name="圆角矩形 42"/>
            <p:cNvSpPr/>
            <p:nvPr/>
          </p:nvSpPr>
          <p:spPr>
            <a:xfrm>
              <a:off x="228733" y="3679689"/>
              <a:ext cx="5637544" cy="2648323"/>
            </a:xfrm>
            <a:prstGeom prst="roundRect">
              <a:avLst>
                <a:gd name="adj" fmla="val 8636"/>
              </a:avLst>
            </a:prstGeom>
            <a:solidFill>
              <a:srgbClr val="006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44" name="同侧圆角矩形 43"/>
            <p:cNvSpPr/>
            <p:nvPr/>
          </p:nvSpPr>
          <p:spPr>
            <a:xfrm rot="10800000">
              <a:off x="226392" y="3967954"/>
              <a:ext cx="5648683" cy="2406053"/>
            </a:xfrm>
            <a:prstGeom prst="round2SameRect">
              <a:avLst>
                <a:gd name="adj1" fmla="val 9853"/>
                <a:gd name="adj2" fmla="val 0"/>
              </a:avLst>
            </a:prstGeom>
            <a:solidFill>
              <a:srgbClr val="E5EF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Unicode MS" pitchFamily="34" charset="-122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87319" y="3732557"/>
              <a:ext cx="2913255" cy="20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 smtClean="0">
                  <a:solidFill>
                    <a:schemeClr val="bg1"/>
                  </a:solidFill>
                  <a:ea typeface="Arial Unicode MS" pitchFamily="34" charset="-122"/>
                  <a:cs typeface="Arial Unicode MS" pitchFamily="34" charset="-122"/>
                </a:rPr>
                <a:t>Proposed Algorithm</a:t>
              </a:r>
              <a:endParaRPr lang="zh-CN" altLang="en-US" b="1" dirty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4511414" y="1556792"/>
            <a:ext cx="2230244" cy="3920083"/>
            <a:chOff x="5640059" y="1525141"/>
            <a:chExt cx="2230244" cy="3920083"/>
          </a:xfrm>
        </p:grpSpPr>
        <p:sp>
          <p:nvSpPr>
            <p:cNvPr id="46" name="矩形 45"/>
            <p:cNvSpPr/>
            <p:nvPr/>
          </p:nvSpPr>
          <p:spPr>
            <a:xfrm>
              <a:off x="6156176" y="1988840"/>
              <a:ext cx="1714127" cy="93886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8" name="直接箭头连接符 47"/>
            <p:cNvCxnSpPr>
              <a:stCxn id="46" idx="2"/>
              <a:endCxn id="49" idx="0"/>
            </p:cNvCxnSpPr>
            <p:nvPr/>
          </p:nvCxnSpPr>
          <p:spPr>
            <a:xfrm flipH="1">
              <a:off x="7013238" y="2927707"/>
              <a:ext cx="2" cy="85086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矩形 48"/>
            <p:cNvSpPr/>
            <p:nvPr/>
          </p:nvSpPr>
          <p:spPr>
            <a:xfrm>
              <a:off x="6156174" y="3778570"/>
              <a:ext cx="1714127" cy="102779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156176" y="3938534"/>
              <a:ext cx="171412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ea typeface="Arial Unicode MS" pitchFamily="34" charset="-122"/>
                  <a:cs typeface="Arial Unicode MS" pitchFamily="34" charset="-122"/>
                </a:rPr>
                <a:t>Optimize the   power  </a:t>
              </a:r>
              <a:r>
                <a:rPr lang="en-US" altLang="zh-CN" b="1" dirty="0" smtClean="0">
                  <a:ea typeface="Arial Unicode MS" pitchFamily="34" charset="-122"/>
                  <a:cs typeface="Arial Unicode MS" pitchFamily="34" charset="-122"/>
                </a:rPr>
                <a:t>for the </a:t>
              </a:r>
              <a:r>
                <a:rPr lang="en-US" altLang="zh-CN" b="1" dirty="0" smtClean="0">
                  <a:solidFill>
                    <a:srgbClr val="A30000"/>
                  </a:solidFill>
                  <a:ea typeface="Arial Unicode MS" pitchFamily="34" charset="-122"/>
                  <a:cs typeface="Arial Unicode MS" pitchFamily="34" charset="-122"/>
                </a:rPr>
                <a:t>n</a:t>
              </a:r>
              <a:r>
                <a:rPr lang="en-US" altLang="zh-CN" b="1" dirty="0" smtClean="0">
                  <a:ea typeface="Arial Unicode MS" pitchFamily="34" charset="-122"/>
                  <a:cs typeface="Arial Unicode MS" pitchFamily="34" charset="-122"/>
                </a:rPr>
                <a:t>th step</a:t>
              </a:r>
              <a:endParaRPr lang="zh-CN" altLang="en-US" b="1" dirty="0"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51" name="直接箭头连接符 50"/>
            <p:cNvCxnSpPr/>
            <p:nvPr/>
          </p:nvCxnSpPr>
          <p:spPr>
            <a:xfrm flipH="1">
              <a:off x="7016079" y="4806368"/>
              <a:ext cx="1" cy="63885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接箭头连接符 51"/>
            <p:cNvCxnSpPr/>
            <p:nvPr/>
          </p:nvCxnSpPr>
          <p:spPr>
            <a:xfrm>
              <a:off x="5663134" y="5442148"/>
              <a:ext cx="13501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接箭头连接符 53"/>
            <p:cNvCxnSpPr/>
            <p:nvPr/>
          </p:nvCxnSpPr>
          <p:spPr>
            <a:xfrm>
              <a:off x="5640059" y="1547267"/>
              <a:ext cx="1373179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箭头连接符 54"/>
            <p:cNvCxnSpPr>
              <a:endCxn id="46" idx="0"/>
            </p:cNvCxnSpPr>
            <p:nvPr/>
          </p:nvCxnSpPr>
          <p:spPr>
            <a:xfrm flipH="1">
              <a:off x="7013240" y="1525141"/>
              <a:ext cx="2844" cy="463699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接箭头连接符 57"/>
            <p:cNvCxnSpPr/>
            <p:nvPr/>
          </p:nvCxnSpPr>
          <p:spPr>
            <a:xfrm flipH="1">
              <a:off x="5663133" y="1545307"/>
              <a:ext cx="1" cy="38999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156175" y="2151880"/>
              <a:ext cx="171412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b="1" dirty="0" smtClean="0">
                  <a:ea typeface="Arial Unicode MS" pitchFamily="34" charset="-122"/>
                  <a:cs typeface="Arial Unicode MS" pitchFamily="34" charset="-122"/>
                </a:rPr>
                <a:t>AS at the </a:t>
              </a:r>
              <a:r>
                <a:rPr lang="en-US" altLang="zh-CN" b="1" dirty="0" smtClean="0">
                  <a:solidFill>
                    <a:srgbClr val="A30000"/>
                  </a:solidFill>
                  <a:ea typeface="Arial Unicode MS" pitchFamily="34" charset="-122"/>
                  <a:cs typeface="Arial Unicode MS" pitchFamily="34" charset="-122"/>
                </a:rPr>
                <a:t>n</a:t>
              </a:r>
              <a:r>
                <a:rPr lang="en-US" altLang="zh-CN" b="1" dirty="0" smtClean="0">
                  <a:ea typeface="Arial Unicode MS" pitchFamily="34" charset="-122"/>
                  <a:cs typeface="Arial Unicode MS" pitchFamily="34" charset="-122"/>
                </a:rPr>
                <a:t>th step</a:t>
              </a:r>
              <a:endParaRPr lang="zh-CN" altLang="en-US" b="1" dirty="0"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818" y="3222898"/>
            <a:ext cx="341358" cy="341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" name="弧形 85"/>
          <p:cNvSpPr/>
          <p:nvPr/>
        </p:nvSpPr>
        <p:spPr>
          <a:xfrm rot="10205823">
            <a:off x="6777187" y="2226417"/>
            <a:ext cx="538567" cy="459843"/>
          </a:xfrm>
          <a:prstGeom prst="arc">
            <a:avLst>
              <a:gd name="adj1" fmla="val 15060617"/>
              <a:gd name="adj2" fmla="val 0"/>
            </a:avLst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7" name="矩形 96"/>
          <p:cNvSpPr/>
          <p:nvPr/>
        </p:nvSpPr>
        <p:spPr>
          <a:xfrm>
            <a:off x="7020272" y="1988840"/>
            <a:ext cx="1723487" cy="964046"/>
          </a:xfrm>
          <a:prstGeom prst="rect">
            <a:avLst/>
          </a:prstGeom>
          <a:solidFill>
            <a:srgbClr val="00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弧形 94"/>
          <p:cNvSpPr/>
          <p:nvPr/>
        </p:nvSpPr>
        <p:spPr>
          <a:xfrm rot="10205823">
            <a:off x="6793939" y="4038584"/>
            <a:ext cx="538567" cy="464628"/>
          </a:xfrm>
          <a:prstGeom prst="arc">
            <a:avLst>
              <a:gd name="adj1" fmla="val 15060617"/>
              <a:gd name="adj2" fmla="val 0"/>
            </a:avLst>
          </a:prstGeom>
          <a:ln w="381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8" name="矩形 97"/>
          <p:cNvSpPr/>
          <p:nvPr/>
        </p:nvSpPr>
        <p:spPr>
          <a:xfrm>
            <a:off x="7020272" y="4077072"/>
            <a:ext cx="1723487" cy="824522"/>
          </a:xfrm>
          <a:prstGeom prst="rect">
            <a:avLst/>
          </a:prstGeom>
          <a:solidFill>
            <a:srgbClr val="006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6" name="TextBox 95"/>
          <p:cNvSpPr txBox="1"/>
          <p:nvPr/>
        </p:nvSpPr>
        <p:spPr>
          <a:xfrm>
            <a:off x="6722884" y="4105647"/>
            <a:ext cx="23544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Proposition 1</a:t>
            </a:r>
          </a:p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Fractional </a:t>
            </a:r>
          </a:p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Programming</a:t>
            </a:r>
            <a:endParaRPr lang="zh-CN" altLang="en-US" sz="1600" b="1" dirty="0">
              <a:solidFill>
                <a:schemeClr val="bg1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789559" y="2132856"/>
            <a:ext cx="2354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Theorem 1</a:t>
            </a:r>
          </a:p>
          <a:p>
            <a:pPr algn="ctr"/>
            <a:r>
              <a:rPr lang="en-US" altLang="zh-CN" sz="1600" b="1" dirty="0" smtClean="0">
                <a:solidFill>
                  <a:schemeClr val="bg1"/>
                </a:solidFill>
                <a:ea typeface="Arial Unicode MS" pitchFamily="34" charset="-122"/>
                <a:cs typeface="Arial Unicode MS" pitchFamily="34" charset="-122"/>
              </a:rPr>
              <a:t>Greedy Selection</a:t>
            </a:r>
            <a:endParaRPr lang="zh-CN" altLang="en-US" sz="1600" b="1" dirty="0">
              <a:solidFill>
                <a:schemeClr val="bg1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513585" y="6548302"/>
            <a:ext cx="4417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Energy Efficient AS for AF MIMO Two-way</a:t>
            </a:r>
            <a:endParaRPr lang="zh-CN" altLang="en-US" dirty="0"/>
          </a:p>
        </p:txBody>
      </p:sp>
      <p:pic>
        <p:nvPicPr>
          <p:cNvPr id="14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2982599" cy="1069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7" name="组合 196"/>
          <p:cNvGrpSpPr/>
          <p:nvPr/>
        </p:nvGrpSpPr>
        <p:grpSpPr>
          <a:xfrm>
            <a:off x="1230211" y="3387849"/>
            <a:ext cx="308794" cy="556455"/>
            <a:chOff x="5631358" y="4121181"/>
            <a:chExt cx="308794" cy="556455"/>
          </a:xfrm>
        </p:grpSpPr>
        <p:sp>
          <p:nvSpPr>
            <p:cNvPr id="200" name="矩形 199"/>
            <p:cNvSpPr/>
            <p:nvPr/>
          </p:nvSpPr>
          <p:spPr bwMode="auto">
            <a:xfrm>
              <a:off x="5631358" y="4121181"/>
              <a:ext cx="164778" cy="548358"/>
            </a:xfrm>
            <a:prstGeom prst="rect">
              <a:avLst/>
            </a:prstGeom>
            <a:solidFill>
              <a:srgbClr val="85CBFF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63500" dir="1200000" algn="l" rotWithShape="0">
                <a:prstClr val="black">
                  <a:alpha val="33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201" name="矩形 200"/>
            <p:cNvSpPr/>
            <p:nvPr/>
          </p:nvSpPr>
          <p:spPr bwMode="auto">
            <a:xfrm>
              <a:off x="5796136" y="4395360"/>
              <a:ext cx="144016" cy="282276"/>
            </a:xfrm>
            <a:prstGeom prst="rect">
              <a:avLst/>
            </a:prstGeom>
            <a:solidFill>
              <a:srgbClr val="00C459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63500" dir="1200000" algn="l" rotWithShape="0">
                <a:prstClr val="black">
                  <a:alpha val="33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</p:grpSp>
      <p:sp>
        <p:nvSpPr>
          <p:cNvPr id="202" name="椭圆 201"/>
          <p:cNvSpPr>
            <a:spLocks noChangeArrowheads="1"/>
          </p:cNvSpPr>
          <p:nvPr/>
        </p:nvSpPr>
        <p:spPr bwMode="auto">
          <a:xfrm>
            <a:off x="3496939" y="4374059"/>
            <a:ext cx="131763" cy="117475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txBody>
          <a:bodyPr wrap="none" anchor="ctr"/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9pPr>
          </a:lstStyle>
          <a:p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cxnSp>
        <p:nvCxnSpPr>
          <p:cNvPr id="203" name="直接箭头连接符 202"/>
          <p:cNvCxnSpPr/>
          <p:nvPr/>
        </p:nvCxnSpPr>
        <p:spPr bwMode="auto">
          <a:xfrm flipH="1" flipV="1">
            <a:off x="1716601" y="3992174"/>
            <a:ext cx="1743910" cy="44598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04" name="椭圆 203"/>
          <p:cNvSpPr>
            <a:spLocks noChangeArrowheads="1"/>
          </p:cNvSpPr>
          <p:nvPr/>
        </p:nvSpPr>
        <p:spPr bwMode="auto">
          <a:xfrm>
            <a:off x="1982713" y="5297277"/>
            <a:ext cx="131763" cy="117475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6"/>
              </a:buBlip>
              <a:defRPr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p"/>
              <a:defRPr sz="20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  <a:cs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Corbel" panose="020B0503020204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Corbel" panose="020B0503020204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Corbel" panose="020B0503020204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Corbel" panose="020B0503020204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Corbel" panose="020B0503020204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Corbel" panose="020B0503020204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08" name="组合 207"/>
          <p:cNvGrpSpPr/>
          <p:nvPr/>
        </p:nvGrpSpPr>
        <p:grpSpPr>
          <a:xfrm>
            <a:off x="2117329" y="3563505"/>
            <a:ext cx="308794" cy="364850"/>
            <a:chOff x="5631358" y="4312785"/>
            <a:chExt cx="308794" cy="364850"/>
          </a:xfrm>
        </p:grpSpPr>
        <p:sp>
          <p:nvSpPr>
            <p:cNvPr id="209" name="矩形 208"/>
            <p:cNvSpPr/>
            <p:nvPr/>
          </p:nvSpPr>
          <p:spPr bwMode="auto">
            <a:xfrm>
              <a:off x="5631358" y="4312785"/>
              <a:ext cx="164778" cy="356753"/>
            </a:xfrm>
            <a:prstGeom prst="rect">
              <a:avLst/>
            </a:prstGeom>
            <a:solidFill>
              <a:srgbClr val="85CBFF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63500" dir="1200000" algn="l" rotWithShape="0">
                <a:prstClr val="black">
                  <a:alpha val="33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210" name="矩形 209"/>
            <p:cNvSpPr/>
            <p:nvPr/>
          </p:nvSpPr>
          <p:spPr bwMode="auto">
            <a:xfrm>
              <a:off x="5796136" y="4454968"/>
              <a:ext cx="144016" cy="222667"/>
            </a:xfrm>
            <a:prstGeom prst="rect">
              <a:avLst/>
            </a:prstGeom>
            <a:solidFill>
              <a:srgbClr val="00C459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63500" dir="1200000" algn="l" rotWithShape="0">
                <a:prstClr val="black">
                  <a:alpha val="33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</p:grpSp>
      <p:cxnSp>
        <p:nvCxnSpPr>
          <p:cNvPr id="211" name="直接箭头连接符 210"/>
          <p:cNvCxnSpPr/>
          <p:nvPr/>
        </p:nvCxnSpPr>
        <p:spPr bwMode="auto">
          <a:xfrm>
            <a:off x="1539005" y="4071163"/>
            <a:ext cx="355192" cy="116216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13" name="椭圆 212"/>
          <p:cNvSpPr/>
          <p:nvPr/>
        </p:nvSpPr>
        <p:spPr bwMode="auto">
          <a:xfrm rot="19536517">
            <a:off x="1742206" y="4589925"/>
            <a:ext cx="2116807" cy="604497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217" name="直接箭头连接符 216"/>
          <p:cNvCxnSpPr/>
          <p:nvPr/>
        </p:nvCxnSpPr>
        <p:spPr bwMode="auto">
          <a:xfrm flipH="1" flipV="1">
            <a:off x="2237904" y="3992174"/>
            <a:ext cx="269843" cy="66007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18" name="直接箭头连接符 217"/>
          <p:cNvCxnSpPr/>
          <p:nvPr/>
        </p:nvCxnSpPr>
        <p:spPr bwMode="auto">
          <a:xfrm>
            <a:off x="2426123" y="4094493"/>
            <a:ext cx="669893" cy="119029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22" name="椭圆 221"/>
          <p:cNvSpPr>
            <a:spLocks noChangeArrowheads="1"/>
          </p:cNvSpPr>
          <p:nvPr/>
        </p:nvSpPr>
        <p:spPr bwMode="auto">
          <a:xfrm>
            <a:off x="3030135" y="5297276"/>
            <a:ext cx="131763" cy="1174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6"/>
              </a:buBlip>
              <a:defRPr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p"/>
              <a:defRPr sz="2000" b="1">
                <a:solidFill>
                  <a:schemeClr val="tx1"/>
                </a:solidFill>
                <a:latin typeface="Arial Narrow" panose="020B0606020202030204" pitchFamily="34" charset="0"/>
                <a:ea typeface="宋体" panose="02010600030101010101" pitchFamily="2" charset="-122"/>
                <a:cs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Corbel" panose="020B0503020204020204" pitchFamily="34" charset="0"/>
                <a:ea typeface="宋体" panose="02010600030101010101" pitchFamily="2" charset="-122"/>
                <a:cs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200">
                <a:solidFill>
                  <a:schemeClr val="tx1"/>
                </a:solidFill>
                <a:latin typeface="Corbel" panose="020B0503020204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Corbel" panose="020B0503020204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Corbel" panose="020B0503020204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Corbel" panose="020B0503020204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200">
                <a:solidFill>
                  <a:schemeClr val="tx1"/>
                </a:solidFill>
                <a:latin typeface="Corbel" panose="020B0503020204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8" name="椭圆 227"/>
          <p:cNvSpPr/>
          <p:nvPr/>
        </p:nvSpPr>
        <p:spPr bwMode="auto">
          <a:xfrm rot="3518871">
            <a:off x="2359375" y="3935194"/>
            <a:ext cx="1115280" cy="2150937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233" name="直接箭头连接符 232"/>
          <p:cNvCxnSpPr/>
          <p:nvPr/>
        </p:nvCxnSpPr>
        <p:spPr bwMode="auto">
          <a:xfrm flipH="1" flipV="1">
            <a:off x="3008586" y="3914089"/>
            <a:ext cx="171130" cy="40812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234" name="组合 233"/>
          <p:cNvGrpSpPr/>
          <p:nvPr/>
        </p:nvGrpSpPr>
        <p:grpSpPr>
          <a:xfrm>
            <a:off x="2843808" y="3501008"/>
            <a:ext cx="311192" cy="456379"/>
            <a:chOff x="5631358" y="4221257"/>
            <a:chExt cx="311192" cy="456379"/>
          </a:xfrm>
        </p:grpSpPr>
        <p:sp>
          <p:nvSpPr>
            <p:cNvPr id="235" name="矩形 234"/>
            <p:cNvSpPr/>
            <p:nvPr/>
          </p:nvSpPr>
          <p:spPr bwMode="auto">
            <a:xfrm>
              <a:off x="5631358" y="4221257"/>
              <a:ext cx="164778" cy="448281"/>
            </a:xfrm>
            <a:prstGeom prst="rect">
              <a:avLst/>
            </a:prstGeom>
            <a:solidFill>
              <a:srgbClr val="85CBFF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63500" dir="1200000" algn="l" rotWithShape="0">
                <a:prstClr val="black">
                  <a:alpha val="33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236" name="矩形 235"/>
            <p:cNvSpPr/>
            <p:nvPr/>
          </p:nvSpPr>
          <p:spPr bwMode="auto">
            <a:xfrm>
              <a:off x="5796135" y="4394166"/>
              <a:ext cx="146415" cy="283470"/>
            </a:xfrm>
            <a:prstGeom prst="rect">
              <a:avLst/>
            </a:prstGeom>
            <a:solidFill>
              <a:srgbClr val="00C459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63500" dir="1200000" algn="l" rotWithShape="0">
                <a:prstClr val="black">
                  <a:alpha val="33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</p:grpSp>
      <p:sp>
        <p:nvSpPr>
          <p:cNvPr id="237" name="椭圆 236"/>
          <p:cNvSpPr>
            <a:spLocks noChangeArrowheads="1"/>
          </p:cNvSpPr>
          <p:nvPr/>
        </p:nvSpPr>
        <p:spPr bwMode="auto">
          <a:xfrm>
            <a:off x="1262860" y="3992174"/>
            <a:ext cx="131763" cy="117475"/>
          </a:xfrm>
          <a:prstGeom prst="ellipse">
            <a:avLst/>
          </a:prstGeom>
          <a:solidFill>
            <a:srgbClr val="FF9900"/>
          </a:solidFill>
          <a:ln>
            <a:noFill/>
          </a:ln>
        </p:spPr>
        <p:txBody>
          <a:bodyPr wrap="none" anchor="ctr"/>
          <a:lstStyle>
            <a:defPPr>
              <a:defRPr lang="zh-CN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黑体" pitchFamily="49" charset="-122"/>
                <a:cs typeface="+mn-cs"/>
              </a:defRPr>
            </a:lvl9pPr>
          </a:lstStyle>
          <a:p>
            <a:endParaRPr lang="zh-CN" altLang="en-US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38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77072"/>
            <a:ext cx="249139" cy="170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9" name="矩形 238"/>
          <p:cNvSpPr/>
          <p:nvPr/>
        </p:nvSpPr>
        <p:spPr bwMode="auto">
          <a:xfrm>
            <a:off x="1550131" y="3583398"/>
            <a:ext cx="144016" cy="357642"/>
          </a:xfrm>
          <a:prstGeom prst="rect">
            <a:avLst/>
          </a:prstGeom>
          <a:solidFill>
            <a:schemeClr val="bg2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63500" dir="1200000" algn="l" rotWithShape="0">
              <a:prstClr val="black">
                <a:alpha val="33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41" name="矩形 240"/>
          <p:cNvSpPr/>
          <p:nvPr/>
        </p:nvSpPr>
        <p:spPr bwMode="auto">
          <a:xfrm>
            <a:off x="2435575" y="3377401"/>
            <a:ext cx="144016" cy="561216"/>
          </a:xfrm>
          <a:prstGeom prst="rect">
            <a:avLst/>
          </a:prstGeom>
          <a:solidFill>
            <a:schemeClr val="bg2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63500" dir="1200000" algn="l" rotWithShape="0">
              <a:prstClr val="black">
                <a:alpha val="33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42" name="矩形 241"/>
          <p:cNvSpPr/>
          <p:nvPr/>
        </p:nvSpPr>
        <p:spPr bwMode="auto">
          <a:xfrm>
            <a:off x="3161898" y="3583397"/>
            <a:ext cx="144016" cy="371473"/>
          </a:xfrm>
          <a:prstGeom prst="rect">
            <a:avLst/>
          </a:prstGeom>
          <a:solidFill>
            <a:schemeClr val="bg2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63500" dir="1200000" algn="l" rotWithShape="0">
              <a:prstClr val="black">
                <a:alpha val="33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grpSp>
        <p:nvGrpSpPr>
          <p:cNvPr id="244" name="组合 243"/>
          <p:cNvGrpSpPr/>
          <p:nvPr/>
        </p:nvGrpSpPr>
        <p:grpSpPr>
          <a:xfrm>
            <a:off x="2851133" y="4023953"/>
            <a:ext cx="451797" cy="122555"/>
            <a:chOff x="7363658" y="4796695"/>
            <a:chExt cx="451797" cy="122555"/>
          </a:xfrm>
        </p:grpSpPr>
        <p:sp>
          <p:nvSpPr>
            <p:cNvPr id="245" name="椭圆 244"/>
            <p:cNvSpPr>
              <a:spLocks noChangeArrowheads="1"/>
            </p:cNvSpPr>
            <p:nvPr/>
          </p:nvSpPr>
          <p:spPr bwMode="auto">
            <a:xfrm>
              <a:off x="7363658" y="4796695"/>
              <a:ext cx="131763" cy="117475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9pPr>
            </a:lstStyle>
            <a:p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4" name="椭圆 283"/>
            <p:cNvSpPr>
              <a:spLocks noChangeArrowheads="1"/>
            </p:cNvSpPr>
            <p:nvPr/>
          </p:nvSpPr>
          <p:spPr bwMode="auto">
            <a:xfrm>
              <a:off x="7520636" y="4801775"/>
              <a:ext cx="131763" cy="11747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9pPr>
            </a:lstStyle>
            <a:p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5" name="椭圆 284"/>
            <p:cNvSpPr>
              <a:spLocks noChangeArrowheads="1"/>
            </p:cNvSpPr>
            <p:nvPr/>
          </p:nvSpPr>
          <p:spPr bwMode="auto">
            <a:xfrm>
              <a:off x="7683692" y="4798971"/>
              <a:ext cx="131763" cy="11747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Blip>
                  <a:blip r:embed="rId6"/>
                </a:buBlip>
                <a:defRPr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p"/>
                <a:defRPr sz="2000" b="1"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  <a:cs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400">
                  <a:solidFill>
                    <a:schemeClr val="tx1"/>
                  </a:solidFill>
                  <a:latin typeface="Corbel" panose="020B0503020204020204" pitchFamily="34" charset="0"/>
                  <a:ea typeface="宋体" panose="02010600030101010101" pitchFamily="2" charset="-122"/>
                  <a:cs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200">
                  <a:solidFill>
                    <a:schemeClr val="tx1"/>
                  </a:solidFill>
                  <a:latin typeface="Corbel" panose="020B0503020204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Corbel" panose="020B0503020204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Corbel" panose="020B0503020204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Corbel" panose="020B0503020204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Corbel" panose="020B0503020204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87" name="组合 286"/>
          <p:cNvGrpSpPr/>
          <p:nvPr/>
        </p:nvGrpSpPr>
        <p:grpSpPr>
          <a:xfrm>
            <a:off x="2133836" y="3994941"/>
            <a:ext cx="295280" cy="117475"/>
            <a:chOff x="6646361" y="4767683"/>
            <a:chExt cx="295280" cy="117475"/>
          </a:xfrm>
        </p:grpSpPr>
        <p:sp>
          <p:nvSpPr>
            <p:cNvPr id="288" name="椭圆 287"/>
            <p:cNvSpPr>
              <a:spLocks noChangeArrowheads="1"/>
            </p:cNvSpPr>
            <p:nvPr/>
          </p:nvSpPr>
          <p:spPr bwMode="auto">
            <a:xfrm>
              <a:off x="6646361" y="4767683"/>
              <a:ext cx="131763" cy="117475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</p:spPr>
          <p:txBody>
            <a:bodyPr wrap="none" anchor="ctr"/>
            <a:lstStyle>
              <a:defPPr>
                <a:defRPr lang="zh-CN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黑体" pitchFamily="49" charset="-122"/>
                  <a:cs typeface="+mn-cs"/>
                </a:defRPr>
              </a:lvl9pPr>
            </a:lstStyle>
            <a:p>
              <a:endParaRPr lang="zh-CN" altLang="en-US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89" name="椭圆 288"/>
            <p:cNvSpPr>
              <a:spLocks noChangeArrowheads="1"/>
            </p:cNvSpPr>
            <p:nvPr/>
          </p:nvSpPr>
          <p:spPr bwMode="auto">
            <a:xfrm>
              <a:off x="6809878" y="4767683"/>
              <a:ext cx="131763" cy="117475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Blip>
                  <a:blip r:embed="rId6"/>
                </a:buBlip>
                <a:defRPr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黑体" panose="02010609060101010101" pitchFamily="49" charset="-122"/>
                </a:defRPr>
              </a:lvl1pPr>
              <a:lvl2pPr marL="742950" indent="-285750">
                <a:spcBef>
                  <a:spcPct val="20000"/>
                </a:spcBef>
                <a:buFont typeface="Wingdings" panose="05000000000000000000" pitchFamily="2" charset="2"/>
                <a:buChar char="p"/>
                <a:defRPr sz="2000" b="1">
                  <a:solidFill>
                    <a:schemeClr val="tx1"/>
                  </a:solidFill>
                  <a:latin typeface="Arial Narrow" panose="020B0606020202030204" pitchFamily="34" charset="0"/>
                  <a:ea typeface="宋体" panose="02010600030101010101" pitchFamily="2" charset="-122"/>
                  <a:cs typeface="Arial Narrow" panose="020B0606020202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 b="1">
                  <a:solidFill>
                    <a:schemeClr val="tx1"/>
                  </a:solidFill>
                  <a:latin typeface="楷体" panose="02010609060101010101" pitchFamily="49" charset="-122"/>
                  <a:ea typeface="楷体" panose="02010609060101010101" pitchFamily="49" charset="-122"/>
                  <a:cs typeface="楷体" panose="02010609060101010101" pitchFamily="49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1400">
                  <a:solidFill>
                    <a:schemeClr val="tx1"/>
                  </a:solidFill>
                  <a:latin typeface="Corbel" panose="020B0503020204020204" pitchFamily="34" charset="0"/>
                  <a:ea typeface="宋体" panose="02010600030101010101" pitchFamily="2" charset="-122"/>
                  <a:cs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1200">
                  <a:solidFill>
                    <a:schemeClr val="tx1"/>
                  </a:solidFill>
                  <a:latin typeface="Corbel" panose="020B0503020204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Corbel" panose="020B0503020204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Corbel" panose="020B0503020204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Corbel" panose="020B0503020204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1200">
                  <a:solidFill>
                    <a:schemeClr val="tx1"/>
                  </a:solidFill>
                  <a:latin typeface="Corbel" panose="020B0503020204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290" name="TextBox 289"/>
          <p:cNvSpPr txBox="1"/>
          <p:nvPr/>
        </p:nvSpPr>
        <p:spPr>
          <a:xfrm>
            <a:off x="2140235" y="4087090"/>
            <a:ext cx="465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sym typeface="Wingdings 2"/>
              </a:rPr>
              <a:t>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291" name="直接箭头连接符 290"/>
          <p:cNvCxnSpPr/>
          <p:nvPr/>
        </p:nvCxnSpPr>
        <p:spPr bwMode="auto">
          <a:xfrm>
            <a:off x="870171" y="5759921"/>
            <a:ext cx="314765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2" name="直接箭头连接符 291"/>
          <p:cNvCxnSpPr/>
          <p:nvPr/>
        </p:nvCxnSpPr>
        <p:spPr bwMode="auto">
          <a:xfrm flipV="1">
            <a:off x="1014187" y="3963913"/>
            <a:ext cx="0" cy="198754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97" name="组合 296"/>
          <p:cNvGrpSpPr/>
          <p:nvPr/>
        </p:nvGrpSpPr>
        <p:grpSpPr>
          <a:xfrm>
            <a:off x="179512" y="3501008"/>
            <a:ext cx="443154" cy="759853"/>
            <a:chOff x="-1" y="3501008"/>
            <a:chExt cx="443154" cy="759853"/>
          </a:xfrm>
        </p:grpSpPr>
        <p:sp>
          <p:nvSpPr>
            <p:cNvPr id="293" name="矩形 292"/>
            <p:cNvSpPr/>
            <p:nvPr/>
          </p:nvSpPr>
          <p:spPr bwMode="auto">
            <a:xfrm rot="5400000">
              <a:off x="128797" y="3372210"/>
              <a:ext cx="164778" cy="422373"/>
            </a:xfrm>
            <a:prstGeom prst="rect">
              <a:avLst/>
            </a:prstGeom>
            <a:solidFill>
              <a:srgbClr val="85CBFF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63500" dir="1200000" algn="l" rotWithShape="0">
                <a:prstClr val="black">
                  <a:alpha val="33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294" name="矩形 293"/>
            <p:cNvSpPr/>
            <p:nvPr/>
          </p:nvSpPr>
          <p:spPr bwMode="auto">
            <a:xfrm rot="5400000">
              <a:off x="139188" y="3668681"/>
              <a:ext cx="164778" cy="422373"/>
            </a:xfrm>
            <a:prstGeom prst="rect">
              <a:avLst/>
            </a:prstGeom>
            <a:solidFill>
              <a:srgbClr val="00C459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63500" dir="1200000" algn="l" rotWithShape="0">
                <a:prstClr val="black">
                  <a:alpha val="33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295" name="矩形 294"/>
            <p:cNvSpPr/>
            <p:nvPr/>
          </p:nvSpPr>
          <p:spPr bwMode="auto">
            <a:xfrm rot="5400000">
              <a:off x="149578" y="3967285"/>
              <a:ext cx="164778" cy="422373"/>
            </a:xfrm>
            <a:prstGeom prst="rect">
              <a:avLst/>
            </a:prstGeom>
            <a:solidFill>
              <a:schemeClr val="bg2"/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50800" dist="63500" dir="1200000" algn="l" rotWithShape="0">
                <a:prstClr val="black">
                  <a:alpha val="33000"/>
                </a:prstClr>
              </a:outerShdw>
            </a:effec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</p:grpSp>
      <p:pic>
        <p:nvPicPr>
          <p:cNvPr id="298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653136"/>
            <a:ext cx="383274" cy="481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9" name="Picture 8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733256"/>
            <a:ext cx="384416" cy="45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0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448050"/>
            <a:ext cx="208562" cy="2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1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2411" y="3744565"/>
            <a:ext cx="204728" cy="28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81148" y="5997538"/>
            <a:ext cx="146198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2" name="直接箭头连接符 301"/>
          <p:cNvCxnSpPr/>
          <p:nvPr/>
        </p:nvCxnSpPr>
        <p:spPr bwMode="auto">
          <a:xfrm>
            <a:off x="6228184" y="6165304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336" y="6021288"/>
            <a:ext cx="106850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12160" y="1556792"/>
            <a:ext cx="9144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988410" y="4964918"/>
            <a:ext cx="10477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4644008" y="1664425"/>
            <a:ext cx="9810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657399" y="3068960"/>
            <a:ext cx="707901" cy="291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655883" y="3429000"/>
            <a:ext cx="673224" cy="287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2460643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5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35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500"/>
                            </p:stCondLst>
                            <p:childTnLst>
                              <p:par>
                                <p:cTn id="7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20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2000"/>
                            </p:stCondLst>
                            <p:childTnLst>
                              <p:par>
                                <p:cTn id="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" grpId="0" animBg="1"/>
      <p:bldP spid="202" grpId="1" animBg="1"/>
      <p:bldP spid="202" grpId="2" animBg="1"/>
      <p:bldP spid="202" grpId="3" animBg="1"/>
      <p:bldP spid="204" grpId="0" animBg="1"/>
      <p:bldP spid="213" grpId="0" animBg="1"/>
      <p:bldP spid="213" grpId="1" animBg="1"/>
      <p:bldP spid="222" grpId="0" animBg="1"/>
      <p:bldP spid="222" grpId="1" animBg="1"/>
      <p:bldP spid="228" grpId="0" animBg="1"/>
      <p:bldP spid="228" grpId="1" animBg="1"/>
      <p:bldP spid="237" grpId="0" animBg="1"/>
      <p:bldP spid="239" grpId="0" animBg="1"/>
      <p:bldP spid="241" grpId="0" animBg="1"/>
      <p:bldP spid="242" grpId="0" animBg="1"/>
      <p:bldP spid="29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|1.5|0.7|0.7|0.9|1.2|0.6|0.8|0.6|0.7|0.7|0.7|0.7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6705</TotalTime>
  <Words>1020</Words>
  <Application>Microsoft Office PowerPoint</Application>
  <PresentationFormat>全屏显示(4:3)</PresentationFormat>
  <Paragraphs>243</Paragraphs>
  <Slides>17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9" baseType="lpstr">
      <vt:lpstr>Office 主题​​</vt:lpstr>
      <vt:lpstr>MathType 6.0 Equation</vt:lpstr>
      <vt:lpstr>幻灯片 1</vt:lpstr>
      <vt:lpstr>幻灯片 2</vt:lpstr>
      <vt:lpstr>幻灯片 3</vt:lpstr>
      <vt:lpstr>幻灯片 4</vt:lpstr>
      <vt:lpstr>Antenna Selection (AS)</vt:lpstr>
      <vt:lpstr>Energy Efficient MIMO with AS</vt:lpstr>
      <vt:lpstr>Problem Formulation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Iterative Algorithm for Joint Antenna Selection and Power Adaptation in Energy Efficient MIMO</dc:title>
  <dc:creator>q</dc:creator>
  <cp:lastModifiedBy>Administrator</cp:lastModifiedBy>
  <cp:revision>354</cp:revision>
  <dcterms:created xsi:type="dcterms:W3CDTF">2014-05-25T04:26:17Z</dcterms:created>
  <dcterms:modified xsi:type="dcterms:W3CDTF">2015-06-09T14:20:51Z</dcterms:modified>
</cp:coreProperties>
</file>